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4"/>
  </p:sldMasterIdLst>
  <p:notesMasterIdLst>
    <p:notesMasterId r:id="rId14"/>
  </p:notesMasterIdLst>
  <p:handoutMasterIdLst>
    <p:handoutMasterId r:id="rId15"/>
  </p:handoutMasterIdLst>
  <p:sldIdLst>
    <p:sldId id="260" r:id="rId5"/>
    <p:sldId id="276" r:id="rId6"/>
    <p:sldId id="257" r:id="rId7"/>
    <p:sldId id="272" r:id="rId8"/>
    <p:sldId id="256" r:id="rId9"/>
    <p:sldId id="265" r:id="rId10"/>
    <p:sldId id="273" r:id="rId11"/>
    <p:sldId id="274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A535"/>
    <a:srgbClr val="EDE6CC"/>
    <a:srgbClr val="44A3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77A7A5-3CAE-A384-6896-0F44D2F0055E}" v="1" dt="2024-06-17T07:53:16.850"/>
    <p1510:client id="{E0EFE43A-A386-8618-508B-8DB156A182B1}" v="11" dt="2024-06-17T14:12:33.3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ibor.Kratky\Creative%20Cloud%20Files\Pontis\0_ulohy\T_965_ASFIN_anal&#253;za_2%25_ppt\tlacovka\zdrojove%20udaje_TK_event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ibor.Kratky\Creative%20Cloud%20Files\Pontis\0_ulohy\T_965_ASFIN_anal&#253;za_2%25_ppt\tlacovka\zdrojove%20udaje_TK_even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ibor.Kratky\Creative%20Cloud%20Files\Pontis\0_ulohy\T_965_ASFIN_anal&#253;za_2%25_ppt\tlacovka\zdrojove%20udaje_TK_even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Tibor.Kratky\Creative%20Cloud%20Files\Pontis\0_ulohy\T_965_ASFIN_anal&#253;za_2%25_ppt\tlacovka\zdrojove%20udaje_TK_event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ibor.Kratky\Creative%20Cloud%20Files\Pontis\0_ulohy\T_965_ASFIN_anal&#253;za_2%25_ppt\tlacovka\zdrojove%20udaje_TK_even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ibor.Kratky\Creative%20Cloud%20Files\Pontis\0_ulohy\T_965_ASFIN_anal&#253;za_2%25_ppt\tlacovka\zdrojove%20udaje_TK_even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 err="1">
                <a:solidFill>
                  <a:schemeClr val="bg1"/>
                </a:solidFill>
              </a:rPr>
              <a:t>Výška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baseline="0" dirty="0" err="1">
                <a:solidFill>
                  <a:schemeClr val="bg1"/>
                </a:solidFill>
              </a:rPr>
              <a:t>daňovej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baseline="0" dirty="0" err="1">
                <a:solidFill>
                  <a:schemeClr val="bg1"/>
                </a:solidFill>
              </a:rPr>
              <a:t>asignácie</a:t>
            </a:r>
            <a:endParaRPr lang="sk-SK" b="1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Hárok1!$B$1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6636EC7-BC6A-4B71-B1B7-0A47ABEAF13A}" type="VALUE">
                      <a:rPr lang="en-US" sz="1200" smtClean="0"/>
                      <a:pPr>
                        <a:defRPr sz="1200">
                          <a:solidFill>
                            <a:schemeClr val="bg1"/>
                          </a:solidFill>
                        </a:defRPr>
                      </a:pPr>
                      <a:t>[HODNOTA]</a:t>
                    </a:fld>
                    <a:endParaRPr lang="sk-SK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00C-4845-A6E5-4003342683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Hárok1!$A$2:$A$5</c:f>
              <c:strCache>
                <c:ptCount val="1"/>
                <c:pt idx="0">
                  <c:v>výška asignácie</c:v>
                </c:pt>
              </c:strCache>
              <c:extLst/>
            </c:strRef>
          </c:cat>
          <c:val>
            <c:numRef>
              <c:f>Hárok1!$B$2:$B$5</c:f>
              <c:numCache>
                <c:formatCode>#,##0</c:formatCode>
                <c:ptCount val="1"/>
                <c:pt idx="0">
                  <c:v>87996356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00C-4845-A6E5-400334268394}"/>
            </c:ext>
          </c:extLst>
        </c:ser>
        <c:ser>
          <c:idx val="1"/>
          <c:order val="1"/>
          <c:tx>
            <c:strRef>
              <c:f>Hárok1!$C$1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2F7B2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Hárok1!$A$2:$A$5</c:f>
              <c:strCache>
                <c:ptCount val="1"/>
                <c:pt idx="0">
                  <c:v>výška asignácie</c:v>
                </c:pt>
              </c:strCache>
              <c:extLst/>
            </c:strRef>
          </c:cat>
          <c:val>
            <c:numRef>
              <c:f>Hárok1!$C$2:$C$5</c:f>
              <c:numCache>
                <c:formatCode>#,##0</c:formatCode>
                <c:ptCount val="1"/>
                <c:pt idx="0">
                  <c:v>100869768.09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B00C-4845-A6E5-4003342683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2793183"/>
        <c:axId val="461385823"/>
      </c:barChart>
      <c:catAx>
        <c:axId val="412793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rgbClr val="2F7B27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61385823"/>
        <c:crosses val="autoZero"/>
        <c:auto val="1"/>
        <c:lblAlgn val="ctr"/>
        <c:lblOffset val="100"/>
        <c:noMultiLvlLbl val="0"/>
      </c:catAx>
      <c:valAx>
        <c:axId val="461385823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rgbClr val="2F7B27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12793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b="1" baseline="0">
                <a:solidFill>
                  <a:schemeClr val="bg1"/>
                </a:solidFill>
              </a:rPr>
              <a:t>Počet prijímateľov</a:t>
            </a:r>
            <a:endParaRPr lang="sk-SK" b="1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33503455818022748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Hárok1!$B$1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Hárok1!$A$2:$A$5</c:f>
              <c:strCache>
                <c:ptCount val="1"/>
                <c:pt idx="0">
                  <c:v>počet prijímateľov</c:v>
                </c:pt>
              </c:strCache>
              <c:extLst/>
            </c:strRef>
          </c:cat>
          <c:val>
            <c:numRef>
              <c:f>Hárok1!$B$2:$B$5</c:f>
              <c:numCache>
                <c:formatCode>#,##0</c:formatCode>
                <c:ptCount val="1"/>
                <c:pt idx="0">
                  <c:v>16955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4132-40D0-84F4-05439940D0B6}"/>
            </c:ext>
          </c:extLst>
        </c:ser>
        <c:ser>
          <c:idx val="1"/>
          <c:order val="1"/>
          <c:tx>
            <c:strRef>
              <c:f>Hárok1!$C$1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2F7B2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Hárok1!$A$2:$A$5</c:f>
              <c:strCache>
                <c:ptCount val="1"/>
                <c:pt idx="0">
                  <c:v>počet prijímateľov</c:v>
                </c:pt>
              </c:strCache>
              <c:extLst/>
            </c:strRef>
          </c:cat>
          <c:val>
            <c:numRef>
              <c:f>Hárok1!$C$2:$C$5</c:f>
              <c:numCache>
                <c:formatCode>#,##0</c:formatCode>
                <c:ptCount val="1"/>
                <c:pt idx="0">
                  <c:v>17989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4132-40D0-84F4-05439940D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8557599"/>
        <c:axId val="456021375"/>
      </c:barChart>
      <c:catAx>
        <c:axId val="408557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rgbClr val="2F7B27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56021375"/>
        <c:crosses val="autoZero"/>
        <c:auto val="1"/>
        <c:lblAlgn val="ctr"/>
        <c:lblOffset val="100"/>
        <c:noMultiLvlLbl val="0"/>
      </c:catAx>
      <c:valAx>
        <c:axId val="456021375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rgbClr val="2F7B27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08557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065FD18-363D-4276-B220-ACF8DBF2FBE7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A326-4628-8225-D8B3065798A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7E99580-13B1-4784-8A04-573EAF24DC53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326-4628-8225-D8B3065798A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E01769A-1C16-4047-9F27-F5259CFBC2FA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A326-4628-8225-D8B3065798A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A3B434D-2D8B-47EF-AD5F-7394F40BAE6C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A326-4628-8225-D8B3065798A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5AC6E5B3-D981-4DFB-8ABF-E8F36670CE0E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A326-4628-8225-D8B3065798A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7AD1A3DA-DF69-433E-AAF3-F99380ACC2B8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326-4628-8225-D8B3065798A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03B133CD-6F72-482C-A04E-3831C4A3C0EC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A326-4628-8225-D8B3065798A9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A8CA8B65-F833-4005-AF34-9464F479806A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326-4628-8225-D8B3065798A9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B2CC3B89-49DD-46DE-89DD-EA7218591285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A326-4628-8225-D8B3065798A9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Hárok2!$A$14:$A$22</c:f>
              <c:strCache>
                <c:ptCount val="9"/>
                <c:pt idx="0">
                  <c:v>ochrana a podpora zdravia</c:v>
                </c:pt>
                <c:pt idx="1">
                  <c:v>podpora vzdelávania</c:v>
                </c:pt>
                <c:pt idx="2">
                  <c:v>podpora a rozvoj športu</c:v>
                </c:pt>
                <c:pt idx="3">
                  <c:v>poskytovanie sociálnej pomoci</c:v>
                </c:pt>
                <c:pt idx="4">
                  <c:v>zachovanie kultúrnych hodnôt</c:v>
                </c:pt>
                <c:pt idx="5">
                  <c:v>ochrana a tvorba životného prostredia</c:v>
                </c:pt>
                <c:pt idx="6">
                  <c:v>ochrana ľudských práv</c:v>
                </c:pt>
                <c:pt idx="7">
                  <c:v>veda a výskum</c:v>
                </c:pt>
                <c:pt idx="8">
                  <c:v>organizovanie dobrovoľníckej činnosti</c:v>
                </c:pt>
              </c:strCache>
            </c:strRef>
          </c:cat>
          <c:val>
            <c:numRef>
              <c:f>Hárok2!$B$14:$B$22</c:f>
              <c:numCache>
                <c:formatCode>_(* #,##0_);_(* \(#,##0\);_(* "-"_);_(@_)</c:formatCode>
                <c:ptCount val="9"/>
                <c:pt idx="0">
                  <c:v>19863119.960000001</c:v>
                </c:pt>
                <c:pt idx="1">
                  <c:v>13341099.49</c:v>
                </c:pt>
                <c:pt idx="2">
                  <c:v>10438949.41</c:v>
                </c:pt>
                <c:pt idx="3">
                  <c:v>7348839</c:v>
                </c:pt>
                <c:pt idx="4">
                  <c:v>5002257.37</c:v>
                </c:pt>
                <c:pt idx="5">
                  <c:v>4668091.58</c:v>
                </c:pt>
                <c:pt idx="6">
                  <c:v>1004508.46</c:v>
                </c:pt>
                <c:pt idx="7">
                  <c:v>969342.24</c:v>
                </c:pt>
                <c:pt idx="8">
                  <c:v>744240.75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Hárok2!$C$14:$C$22</c15:f>
                <c15:dlblRangeCache>
                  <c:ptCount val="9"/>
                  <c:pt idx="0">
                    <c:v>31%</c:v>
                  </c:pt>
                  <c:pt idx="1">
                    <c:v>21%</c:v>
                  </c:pt>
                  <c:pt idx="2">
                    <c:v>16%</c:v>
                  </c:pt>
                  <c:pt idx="3">
                    <c:v>12%</c:v>
                  </c:pt>
                  <c:pt idx="4">
                    <c:v>8%</c:v>
                  </c:pt>
                  <c:pt idx="5">
                    <c:v>7%</c:v>
                  </c:pt>
                  <c:pt idx="6">
                    <c:v>2%</c:v>
                  </c:pt>
                  <c:pt idx="7">
                    <c:v>2%</c:v>
                  </c:pt>
                  <c:pt idx="8">
                    <c:v>1%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A326-4628-8225-D8B3065798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1566095"/>
        <c:axId val="333766623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Hárok2!$A$14:$A$22</c15:sqref>
                        </c15:formulaRef>
                      </c:ext>
                    </c:extLst>
                    <c:strCache>
                      <c:ptCount val="9"/>
                      <c:pt idx="0">
                        <c:v>ochrana a podpora zdravia</c:v>
                      </c:pt>
                      <c:pt idx="1">
                        <c:v>podpora vzdelávania</c:v>
                      </c:pt>
                      <c:pt idx="2">
                        <c:v>podpora a rozvoj športu</c:v>
                      </c:pt>
                      <c:pt idx="3">
                        <c:v>poskytovanie sociálnej pomoci</c:v>
                      </c:pt>
                      <c:pt idx="4">
                        <c:v>zachovanie kultúrnych hodnôt</c:v>
                      </c:pt>
                      <c:pt idx="5">
                        <c:v>ochrana a tvorba životného prostredia</c:v>
                      </c:pt>
                      <c:pt idx="6">
                        <c:v>ochrana ľudských práv</c:v>
                      </c:pt>
                      <c:pt idx="7">
                        <c:v>veda a výskum</c:v>
                      </c:pt>
                      <c:pt idx="8">
                        <c:v>organizovanie dobrovoľníckej činnosti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Hárok2!$C$14:$C$22</c15:sqref>
                        </c15:formulaRef>
                      </c:ext>
                    </c:extLst>
                    <c:numCache>
                      <c:formatCode>0%</c:formatCode>
                      <c:ptCount val="9"/>
                      <c:pt idx="0">
                        <c:v>0.31</c:v>
                      </c:pt>
                      <c:pt idx="1">
                        <c:v>0.21</c:v>
                      </c:pt>
                      <c:pt idx="2">
                        <c:v>0.16</c:v>
                      </c:pt>
                      <c:pt idx="3">
                        <c:v>0.12</c:v>
                      </c:pt>
                      <c:pt idx="4">
                        <c:v>0.08</c:v>
                      </c:pt>
                      <c:pt idx="5">
                        <c:v>7.0000000000000007E-2</c:v>
                      </c:pt>
                      <c:pt idx="6">
                        <c:v>0.02</c:v>
                      </c:pt>
                      <c:pt idx="7">
                        <c:v>0.02</c:v>
                      </c:pt>
                      <c:pt idx="8">
                        <c:v>0.01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A-A326-4628-8225-D8B3065798A9}"/>
                  </c:ext>
                </c:extLst>
              </c15:ser>
            </c15:filteredBarSeries>
          </c:ext>
        </c:extLst>
      </c:barChart>
      <c:catAx>
        <c:axId val="511566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rgbClr val="2F7B27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33766623"/>
        <c:crosses val="autoZero"/>
        <c:auto val="1"/>
        <c:lblAlgn val="ctr"/>
        <c:lblOffset val="100"/>
        <c:noMultiLvlLbl val="0"/>
      </c:catAx>
      <c:valAx>
        <c:axId val="333766623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rgbClr val="2F7B27"/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115660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9203612614130485"/>
          <c:y val="0.1107967939651108"/>
          <c:w val="0.2725149983027354"/>
          <c:h val="0.5088938140158223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2F7B27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77F-4D48-B74D-F47A3DDD361C}"/>
              </c:ext>
            </c:extLst>
          </c:dPt>
          <c:dPt>
            <c:idx val="1"/>
            <c:bubble3D val="0"/>
            <c:spPr>
              <a:solidFill>
                <a:schemeClr val="accent6">
                  <a:shade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77F-4D48-B74D-F47A3DDD361C}"/>
              </c:ext>
            </c:extLst>
          </c:dPt>
          <c:dPt>
            <c:idx val="2"/>
            <c:bubble3D val="0"/>
            <c:spPr>
              <a:solidFill>
                <a:schemeClr val="accent6">
                  <a:shade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77F-4D48-B74D-F47A3DDD361C}"/>
              </c:ext>
            </c:extLst>
          </c:dPt>
          <c:dPt>
            <c:idx val="3"/>
            <c:bubble3D val="0"/>
            <c:spPr>
              <a:solidFill>
                <a:schemeClr val="accent6">
                  <a:shade val="7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77F-4D48-B74D-F47A3DDD361C}"/>
              </c:ext>
            </c:extLst>
          </c:dPt>
          <c:dPt>
            <c:idx val="4"/>
            <c:bubble3D val="0"/>
            <c:spPr>
              <a:solidFill>
                <a:schemeClr val="accent6">
                  <a:shade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77F-4D48-B74D-F47A3DDD361C}"/>
              </c:ext>
            </c:extLst>
          </c:dPt>
          <c:dPt>
            <c:idx val="5"/>
            <c:bubble3D val="0"/>
            <c:spPr>
              <a:solidFill>
                <a:schemeClr val="accent6">
                  <a:shade val="9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77F-4D48-B74D-F47A3DDD361C}"/>
              </c:ext>
            </c:extLst>
          </c:dPt>
          <c:dPt>
            <c:idx val="6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77F-4D48-B74D-F47A3DDD361C}"/>
              </c:ext>
            </c:extLst>
          </c:dPt>
          <c:dPt>
            <c:idx val="7"/>
            <c:bubble3D val="0"/>
            <c:spPr>
              <a:solidFill>
                <a:schemeClr val="accent6">
                  <a:tint val="9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E77F-4D48-B74D-F47A3DDD361C}"/>
              </c:ext>
            </c:extLst>
          </c:dPt>
          <c:dPt>
            <c:idx val="8"/>
            <c:bubble3D val="0"/>
            <c:spPr>
              <a:solidFill>
                <a:schemeClr val="accent6">
                  <a:tint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E77F-4D48-B74D-F47A3DDD361C}"/>
              </c:ext>
            </c:extLst>
          </c:dPt>
          <c:dPt>
            <c:idx val="9"/>
            <c:bubble3D val="0"/>
            <c:spPr>
              <a:solidFill>
                <a:schemeClr val="accent6">
                  <a:tint val="7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E77F-4D48-B74D-F47A3DDD361C}"/>
              </c:ext>
            </c:extLst>
          </c:dPt>
          <c:dPt>
            <c:idx val="10"/>
            <c:bubble3D val="0"/>
            <c:spPr>
              <a:solidFill>
                <a:schemeClr val="accent6">
                  <a:tint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E77F-4D48-B74D-F47A3DDD361C}"/>
              </c:ext>
            </c:extLst>
          </c:dPt>
          <c:dPt>
            <c:idx val="11"/>
            <c:bubble3D val="0"/>
            <c:spPr>
              <a:solidFill>
                <a:schemeClr val="accent6">
                  <a:tint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E77F-4D48-B74D-F47A3DDD361C}"/>
              </c:ext>
            </c:extLst>
          </c:dPt>
          <c:dPt>
            <c:idx val="12"/>
            <c:bubble3D val="0"/>
            <c:spPr>
              <a:solidFill>
                <a:schemeClr val="accent6">
                  <a:tint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E77F-4D48-B74D-F47A3DDD361C}"/>
              </c:ext>
            </c:extLst>
          </c:dPt>
          <c:dLbls>
            <c:dLbl>
              <c:idx val="0"/>
              <c:layout>
                <c:manualLayout>
                  <c:x val="3.3530891956058989E-2"/>
                  <c:y val="-0.24198936766567544"/>
                </c:manualLayout>
              </c:layout>
              <c:tx>
                <c:rich>
                  <a:bodyPr/>
                  <a:lstStyle/>
                  <a:p>
                    <a:fld id="{EB96B692-397D-494B-96FC-04D09B1AEB0F}" type="VALUE">
                      <a:rPr lang="en-US" smtClean="0"/>
                      <a:pPr/>
                      <a:t>[HODNOTA]</a:t>
                    </a:fld>
                    <a:endParaRPr lang="sk-SK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77F-4D48-B74D-F47A3DDD361C}"/>
                </c:ext>
              </c:extLst>
            </c:dLbl>
            <c:dLbl>
              <c:idx val="1"/>
              <c:layout>
                <c:manualLayout>
                  <c:x val="-0.11753033332488429"/>
                  <c:y val="0.1913432231862106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2191F1F-6342-4411-8325-871E9361B667}" type="VALUE">
                      <a:rPr lang="en-US" smtClean="0"/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[HODNOTA]</a:t>
                    </a:fld>
                    <a:endParaRPr lang="sk-SK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77F-4D48-B74D-F47A3DDD361C}"/>
                </c:ext>
              </c:extLst>
            </c:dLbl>
            <c:dLbl>
              <c:idx val="2"/>
              <c:layout>
                <c:manualLayout>
                  <c:x val="1.4458806169395461E-2"/>
                  <c:y val="3.2661573243938542E-2"/>
                </c:manualLayout>
              </c:layout>
              <c:tx>
                <c:rich>
                  <a:bodyPr/>
                  <a:lstStyle/>
                  <a:p>
                    <a:fld id="{3E0E4CD6-4378-49F3-898F-E5F86337F871}" type="VALUE">
                      <a:rPr lang="en-US" smtClean="0"/>
                      <a:pPr/>
                      <a:t>[HODNOTA]</a:t>
                    </a:fld>
                    <a:endParaRPr lang="sk-SK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77F-4D48-B74D-F47A3DDD361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77F-4D48-B74D-F47A3DDD361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77F-4D48-B74D-F47A3DDD361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77F-4D48-B74D-F47A3DDD361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77F-4D48-B74D-F47A3DDD361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77F-4D48-B74D-F47A3DDD361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77F-4D48-B74D-F47A3DDD361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77F-4D48-B74D-F47A3DDD361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77F-4D48-B74D-F47A3DDD361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77F-4D48-B74D-F47A3DDD361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77F-4D48-B74D-F47A3DDD361C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Hárok3!$A$1:$A$13</c:f>
              <c:strCache>
                <c:ptCount val="13"/>
                <c:pt idx="0">
                  <c:v>Združenie (zväz,spolok)</c:v>
                </c:pt>
                <c:pt idx="1">
                  <c:v>Nezisk.org.poskyt.všeob.prosp.služby</c:v>
                </c:pt>
                <c:pt idx="2">
                  <c:v>Nadácia</c:v>
                </c:pt>
                <c:pt idx="3">
                  <c:v>Neuvedené v OV = neznáme</c:v>
                </c:pt>
                <c:pt idx="4">
                  <c:v>Neinvestičný fond</c:v>
                </c:pt>
                <c:pt idx="5">
                  <c:v>Cirkevná organizácia</c:v>
                </c:pt>
                <c:pt idx="6">
                  <c:v>Nezisková organizácia</c:v>
                </c:pt>
                <c:pt idx="7">
                  <c:v>Príspevková organizácia</c:v>
                </c:pt>
                <c:pt idx="8">
                  <c:v>Verejnopráv.inštitúcia</c:v>
                </c:pt>
                <c:pt idx="9">
                  <c:v>Záujm. združ. práv.osôb</c:v>
                </c:pt>
                <c:pt idx="10">
                  <c:v>Medzinár. org. a združ.</c:v>
                </c:pt>
                <c:pt idx="11">
                  <c:v>Poľovnícka organizácia</c:v>
                </c:pt>
                <c:pt idx="12">
                  <c:v>Rozpočtová organizácia</c:v>
                </c:pt>
              </c:strCache>
            </c:strRef>
          </c:cat>
          <c:val>
            <c:numRef>
              <c:f>Hárok3!$B$1:$B$13</c:f>
              <c:numCache>
                <c:formatCode>0.00%</c:formatCode>
                <c:ptCount val="13"/>
                <c:pt idx="0">
                  <c:v>0.79959999999999998</c:v>
                </c:pt>
                <c:pt idx="1">
                  <c:v>5.2999999999999999E-2</c:v>
                </c:pt>
                <c:pt idx="2">
                  <c:v>4.4499999999999998E-2</c:v>
                </c:pt>
                <c:pt idx="3">
                  <c:v>4.8500000000000001E-2</c:v>
                </c:pt>
                <c:pt idx="4">
                  <c:v>3.2800000000000003E-2</c:v>
                </c:pt>
                <c:pt idx="5">
                  <c:v>1.34E-2</c:v>
                </c:pt>
                <c:pt idx="6">
                  <c:v>5.1000000000000004E-3</c:v>
                </c:pt>
                <c:pt idx="7">
                  <c:v>1.1000000000000001E-3</c:v>
                </c:pt>
                <c:pt idx="8">
                  <c:v>5.9999999999999995E-4</c:v>
                </c:pt>
                <c:pt idx="9">
                  <c:v>5.9999999999999995E-4</c:v>
                </c:pt>
                <c:pt idx="10">
                  <c:v>2.9999999999999997E-4</c:v>
                </c:pt>
                <c:pt idx="11">
                  <c:v>2.9999999999999997E-4</c:v>
                </c:pt>
                <c:pt idx="12">
                  <c:v>2.9999999999999997E-4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E77F-4D48-B74D-F47A3DDD361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layout>
        <c:manualLayout>
          <c:xMode val="edge"/>
          <c:yMode val="edge"/>
          <c:x val="1.159010586657164E-4"/>
          <c:y val="0.66738594556868513"/>
          <c:w val="0.99988409894133423"/>
          <c:h val="0.266607453771248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15648115008351"/>
          <c:y val="0.22868712836554952"/>
          <c:w val="0.39921901097590079"/>
          <c:h val="0.6736579889783940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2F7B27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042-4369-8D54-4F164650B456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042-4369-8D54-4F164650B456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042-4369-8D54-4F164650B456}"/>
              </c:ext>
            </c:extLst>
          </c:dPt>
          <c:dLbls>
            <c:dLbl>
              <c:idx val="0"/>
              <c:layout>
                <c:manualLayout>
                  <c:x val="5.4769148174659985E-2"/>
                  <c:y val="-5.772866682560395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FC3977A-AE38-4B9D-92D7-44F0247B0E08}" type="CATEGORYNAME">
                      <a:rPr lang="en-US" b="0">
                        <a:solidFill>
                          <a:schemeClr val="bg1"/>
                        </a:solidFill>
                      </a:rPr>
                      <a:pPr algn="l">
                        <a:defRPr sz="1400"/>
                      </a:pPr>
                      <a:t>[NÁZOV KATEGÓRIE]</a:t>
                    </a:fld>
                    <a:r>
                      <a:rPr lang="en-US" b="0" baseline="0">
                        <a:solidFill>
                          <a:schemeClr val="bg1"/>
                        </a:solidFill>
                      </a:rPr>
                      <a:t>
</a:t>
                    </a:r>
                    <a:fld id="{585089B6-7B8E-4B0B-80AE-57E51C5FBDFD}" type="PERCENTAGE">
                      <a:rPr lang="en-US" b="1" baseline="0">
                        <a:solidFill>
                          <a:schemeClr val="bg1"/>
                        </a:solidFill>
                      </a:rPr>
                      <a:pPr algn="l">
                        <a:defRPr sz="1400"/>
                      </a:pPr>
                      <a:t>[PERCENTO]</a:t>
                    </a:fld>
                    <a:endParaRPr lang="en-US" b="0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9659090909091"/>
                      <c:h val="0.200241410708197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042-4369-8D54-4F164650B456}"/>
                </c:ext>
              </c:extLst>
            </c:dLbl>
            <c:dLbl>
              <c:idx val="1"/>
              <c:layout>
                <c:manualLayout>
                  <c:x val="-6.0140777857313289E-2"/>
                  <c:y val="-3.019953834565833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sz="1400" b="0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B775DE8-9213-4FF9-A4C4-66A340CD4B3A}" type="CATEGORYNAME">
                      <a:rPr lang="en-US" b="0">
                        <a:solidFill>
                          <a:schemeClr val="bg1"/>
                        </a:solidFill>
                      </a:rPr>
                      <a:pPr algn="l">
                        <a:defRPr sz="1400" b="0">
                          <a:solidFill>
                            <a:schemeClr val="bg1"/>
                          </a:solidFill>
                        </a:defRPr>
                      </a:pPr>
                      <a:t>[NÁZOV KATEGÓRIE]</a:t>
                    </a:fld>
                    <a:r>
                      <a:rPr lang="en-US" b="0" baseline="0">
                        <a:solidFill>
                          <a:schemeClr val="bg1"/>
                        </a:solidFill>
                      </a:rPr>
                      <a:t>
</a:t>
                    </a:r>
                    <a:fld id="{3357FD7C-AB0A-4258-8014-52A04C0CB708}" type="PERCENTAGE">
                      <a:rPr lang="en-US" b="1" baseline="0">
                        <a:solidFill>
                          <a:schemeClr val="bg1"/>
                        </a:solidFill>
                      </a:rPr>
                      <a:pPr algn="l">
                        <a:defRPr sz="1400" b="0">
                          <a:solidFill>
                            <a:schemeClr val="bg1"/>
                          </a:solidFill>
                        </a:defRPr>
                      </a:pPr>
                      <a:t>[PERCENTO]</a:t>
                    </a:fld>
                    <a:endParaRPr lang="en-US" b="0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400" b="0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042-4369-8D54-4F164650B456}"/>
                </c:ext>
              </c:extLst>
            </c:dLbl>
            <c:dLbl>
              <c:idx val="2"/>
              <c:layout>
                <c:manualLayout>
                  <c:x val="-1.6345144356955381E-2"/>
                  <c:y val="-3.568068194143132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sz="1400" b="0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3F2D9EA-39A9-4623-8897-EACE156D0707}" type="CATEGORYNAME">
                      <a:rPr lang="en-US" b="0">
                        <a:solidFill>
                          <a:schemeClr val="bg1"/>
                        </a:solidFill>
                      </a:rPr>
                      <a:pPr algn="l">
                        <a:defRPr sz="1400" b="0">
                          <a:solidFill>
                            <a:schemeClr val="bg1"/>
                          </a:solidFill>
                        </a:defRPr>
                      </a:pPr>
                      <a:t>[NÁZOV KATEGÓRIE]</a:t>
                    </a:fld>
                    <a:r>
                      <a:rPr lang="en-US" b="0" baseline="0">
                        <a:solidFill>
                          <a:schemeClr val="bg1"/>
                        </a:solidFill>
                      </a:rPr>
                      <a:t>
</a:t>
                    </a:r>
                    <a:fld id="{6F6A3C9F-D9D3-42DB-B108-108911667368}" type="PERCENTAGE">
                      <a:rPr lang="en-US" b="1" baseline="0">
                        <a:solidFill>
                          <a:schemeClr val="bg1"/>
                        </a:solidFill>
                      </a:rPr>
                      <a:pPr algn="l">
                        <a:defRPr sz="1400" b="0">
                          <a:solidFill>
                            <a:schemeClr val="bg1"/>
                          </a:solidFill>
                        </a:defRPr>
                      </a:pPr>
                      <a:t>[PERCENTO]</a:t>
                    </a:fld>
                    <a:endParaRPr lang="en-US" b="0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400" b="0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042-4369-8D54-4F164650B4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[2]Hárok1!$A$5:$A$7</c:f>
              <c:strCache>
                <c:ptCount val="3"/>
                <c:pt idx="0">
                  <c:v>Asignácia z podielu zaplatenej dane</c:v>
                </c:pt>
                <c:pt idx="1">
                  <c:v>Dary od firiem</c:v>
                </c:pt>
                <c:pt idx="2">
                  <c:v>Dary z verejnej zbierky</c:v>
                </c:pt>
              </c:strCache>
            </c:strRef>
          </c:cat>
          <c:val>
            <c:numRef>
              <c:f>[2]Hárok1!$B$5:$B$7</c:f>
              <c:numCache>
                <c:formatCode>General</c:formatCode>
                <c:ptCount val="3"/>
                <c:pt idx="0">
                  <c:v>9762930.5899999999</c:v>
                </c:pt>
                <c:pt idx="1">
                  <c:v>5720413.0600000005</c:v>
                </c:pt>
                <c:pt idx="2">
                  <c:v>264489.17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42-4369-8D54-4F164650B456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556330006751"/>
          <c:y val="0.13286217164771874"/>
          <c:w val="0.38539081382897894"/>
          <c:h val="0.79352807316507046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2F7B2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575-436C-A37B-542899DFAD3E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75-436C-A37B-542899DFAD3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575-436C-A37B-542899DFAD3E}"/>
              </c:ext>
            </c:extLst>
          </c:dPt>
          <c:dLbls>
            <c:dLbl>
              <c:idx val="0"/>
              <c:layout>
                <c:manualLayout>
                  <c:x val="1.320934342897157E-3"/>
                  <c:y val="-0.5473153289967096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480E040-27C1-46EE-93D9-A2D8F31AC854}" type="CATEGORYNAME">
                      <a:rPr lang="en-US"/>
                      <a:pPr algn="l">
                        <a:defRPr sz="1400">
                          <a:solidFill>
                            <a:schemeClr val="bg1"/>
                          </a:solidFill>
                        </a:defRPr>
                      </a:pPr>
                      <a:t>[NÁZOV KATEGÓRIE]</a:t>
                    </a:fld>
                    <a:r>
                      <a:rPr lang="en-US" baseline="0"/>
                      <a:t>
</a:t>
                    </a:r>
                    <a:fld id="{D60BD9BF-C127-48E1-95E8-AC3B6935BDDB}" type="PERCENTAGE">
                      <a:rPr lang="en-US" b="1" baseline="0"/>
                      <a:pPr algn="l">
                        <a:defRPr sz="1400">
                          <a:solidFill>
                            <a:schemeClr val="bg1"/>
                          </a:solidFill>
                        </a:defRPr>
                      </a:pPr>
                      <a:t>[PERCENTO]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07473765409633"/>
                      <c:h val="0.292015270327486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575-436C-A37B-542899DFAD3E}"/>
                </c:ext>
              </c:extLst>
            </c:dLbl>
            <c:dLbl>
              <c:idx val="1"/>
              <c:layout>
                <c:manualLayout>
                  <c:x val="5.7204802062463943E-2"/>
                  <c:y val="-0.1888669316696001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57B0555-F89A-44B3-A2AE-8FD9B3212A0F}" type="CATEGORYNAME">
                      <a:rPr lang="en-US" dirty="0"/>
                      <a:pPr algn="l">
                        <a:defRPr sz="1400">
                          <a:solidFill>
                            <a:schemeClr val="bg1"/>
                          </a:solidFill>
                        </a:defRPr>
                      </a:pPr>
                      <a:t>[NÁZOV KATEGÓRIE]</a:t>
                    </a:fld>
                    <a:r>
                      <a:rPr lang="en-US" baseline="0"/>
                      <a:t>
</a:t>
                    </a:r>
                    <a:fld id="{AF586588-EF1D-49C1-AF9A-B3D9DCA69466}" type="PERCENTAGE">
                      <a:rPr lang="en-US" b="1" baseline="0" dirty="0"/>
                      <a:pPr algn="l">
                        <a:defRPr sz="1400">
                          <a:solidFill>
                            <a:schemeClr val="bg1"/>
                          </a:solidFill>
                        </a:defRPr>
                      </a:pPr>
                      <a:t>[PERCENTO]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789132511249124"/>
                      <c:h val="0.2009767900819852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575-436C-A37B-542899DFAD3E}"/>
                </c:ext>
              </c:extLst>
            </c:dLbl>
            <c:dLbl>
              <c:idx val="2"/>
              <c:layout>
                <c:manualLayout>
                  <c:x val="4.6157262886517884E-2"/>
                  <c:y val="7.406552057563455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469959-12E6-4E1A-902C-BBB5FB9BA239}" type="CATEGORYNAME">
                      <a:rPr lang="en-US"/>
                      <a:pPr algn="l">
                        <a:defRPr sz="1400">
                          <a:solidFill>
                            <a:schemeClr val="bg1"/>
                          </a:solidFill>
                        </a:defRPr>
                      </a:pPr>
                      <a:t>[NÁZOV KATEGÓRIE]</a:t>
                    </a:fld>
                    <a:r>
                      <a:rPr lang="en-US" baseline="0"/>
                      <a:t>
</a:t>
                    </a:r>
                    <a:fld id="{455F9CC2-F325-4BEE-972C-3AC9C623FE9B}" type="PERCENTAGE">
                      <a:rPr lang="en-US" b="1" baseline="0"/>
                      <a:pPr algn="l">
                        <a:defRPr sz="1400">
                          <a:solidFill>
                            <a:schemeClr val="bg1"/>
                          </a:solidFill>
                        </a:defRPr>
                      </a:pPr>
                      <a:t>[PERCENTO]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949727437916415"/>
                      <c:h val="0.2787455866864019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575-436C-A37B-542899DFAD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Hárok5!$A$1:$A$3</c:f>
              <c:strCache>
                <c:ptCount val="3"/>
                <c:pt idx="0">
                  <c:v>Použité na verejnoprospešný účel v grantových programoch</c:v>
                </c:pt>
                <c:pt idx="1">
                  <c:v>Administratívne náklady</c:v>
                </c:pt>
                <c:pt idx="2">
                  <c:v>Komunikačné náklady</c:v>
                </c:pt>
              </c:strCache>
            </c:strRef>
          </c:cat>
          <c:val>
            <c:numRef>
              <c:f>Hárok5!$B$1:$B$3</c:f>
              <c:numCache>
                <c:formatCode>#,##0.00\ "€"</c:formatCode>
                <c:ptCount val="3"/>
                <c:pt idx="0">
                  <c:v>8374908.1900000004</c:v>
                </c:pt>
                <c:pt idx="1">
                  <c:v>347041.83</c:v>
                </c:pt>
                <c:pt idx="2">
                  <c:v>3646.58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575-436C-A37B-542899DFAD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77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B0C485-7D1D-4EAA-BE3B-B50B0D0CE3A5}" type="doc">
      <dgm:prSet loTypeId="urn:microsoft.com/office/officeart/2009/3/layout/CircleRelationship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sk-SK"/>
        </a:p>
      </dgm:t>
    </dgm:pt>
    <dgm:pt modelId="{526944A0-3913-4386-88C7-05B6615E620E}" type="pres">
      <dgm:prSet presAssocID="{E7B0C485-7D1D-4EAA-BE3B-B50B0D0CE3A5}" presName="Name0" presStyleCnt="0">
        <dgm:presLayoutVars>
          <dgm:chMax val="1"/>
          <dgm:chPref val="1"/>
        </dgm:presLayoutVars>
      </dgm:prSet>
      <dgm:spPr/>
    </dgm:pt>
  </dgm:ptLst>
  <dgm:cxnLst>
    <dgm:cxn modelId="{18510A30-4733-4709-947B-088C09275487}" type="presOf" srcId="{E7B0C485-7D1D-4EAA-BE3B-B50B0D0CE3A5}" destId="{526944A0-3913-4386-88C7-05B6615E620E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0.48081</cdr:x>
      <cdr:y>0.34984</cdr:y>
    </cdr:from>
    <cdr:to>
      <cdr:x>0.56554</cdr:x>
      <cdr:y>0.48</cdr:y>
    </cdr:to>
    <cdr:cxnSp macro="">
      <cdr:nvCxnSpPr>
        <cdr:cNvPr id="3" name="Rovná spojovacia šípka 2">
          <a:extLst xmlns:a="http://schemas.openxmlformats.org/drawingml/2006/main">
            <a:ext uri="{FF2B5EF4-FFF2-40B4-BE49-F238E27FC236}">
              <a16:creationId xmlns:a16="http://schemas.microsoft.com/office/drawing/2014/main" id="{80733DCC-3092-4E95-B48B-92B83AD99A3F}"/>
            </a:ext>
          </a:extLst>
        </cdr:cNvPr>
        <cdr:cNvCxnSpPr/>
      </cdr:nvCxnSpPr>
      <cdr:spPr>
        <a:xfrm xmlns:a="http://schemas.openxmlformats.org/drawingml/2006/main" flipV="1">
          <a:off x="2157667" y="999671"/>
          <a:ext cx="380212" cy="371929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chemeClr val="bg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0.6495</cdr:x>
      <cdr:y>0.214</cdr:y>
    </cdr:from>
    <cdr:to>
      <cdr:x>0.81045</cdr:x>
      <cdr:y>0.51457</cdr:y>
    </cdr:to>
    <cdr:sp macro="" textlink="">
      <cdr:nvSpPr>
        <cdr:cNvPr id="2" name="Ovál 1">
          <a:extLst xmlns:a="http://schemas.openxmlformats.org/drawingml/2006/main">
            <a:ext uri="{FF2B5EF4-FFF2-40B4-BE49-F238E27FC236}">
              <a16:creationId xmlns:a16="http://schemas.microsoft.com/office/drawing/2014/main" id="{61736F87-3B0A-438E-AC7B-621A777AB186}"/>
            </a:ext>
          </a:extLst>
        </cdr:cNvPr>
        <cdr:cNvSpPr/>
      </cdr:nvSpPr>
      <cdr:spPr>
        <a:xfrm xmlns:a="http://schemas.openxmlformats.org/drawingml/2006/main">
          <a:off x="6534150" y="1152909"/>
          <a:ext cx="1619250" cy="1619250"/>
        </a:xfrm>
        <a:prstGeom xmlns:a="http://schemas.openxmlformats.org/drawingml/2006/main" prst="ellipse">
          <a:avLst/>
        </a:prstGeom>
        <a:solidFill xmlns:a="http://schemas.openxmlformats.org/drawingml/2006/main">
          <a:srgbClr val="3FA535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sk-SK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sk-SK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18389C8-333C-BD4A-BBF1-A59B172BA8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7FC028-A725-C941-A1E3-2084E64E15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B98ED-7C43-9C4C-AA50-256542B4ABB6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3CA3B5-C7C5-9C4C-A89A-8E82C884A0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BDE67-525D-FF45-8DC3-D69BE86E45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ED1DB-2862-6141-8CE2-BAEBDE89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98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05B8E-67DA-4636-92D4-56B541EADBF2}" type="datetimeFigureOut">
              <a:rPr lang="sk-SK" smtClean="0"/>
              <a:t>18. 6. 2024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09B11-01FC-4853-8CCB-CF4C846112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848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09B11-01FC-4853-8CCB-CF4C84611207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9627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492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93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44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ka (nadpis + popis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99EEA-FAD4-164C-A2DA-BB66DA6B5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83835" y="655983"/>
            <a:ext cx="8136628" cy="626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err="1"/>
              <a:t>Nadpis</a:t>
            </a:r>
            <a:r>
              <a:rPr lang="en-US"/>
              <a:t> lorem ipsum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DDDD0-A431-7041-B1D0-C42FF64AF9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3836" y="1520825"/>
            <a:ext cx="8136628" cy="45513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err="1"/>
              <a:t>Popis</a:t>
            </a:r>
            <a:r>
              <a:rPr lang="en-US"/>
              <a:t> 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CAC1A1-60CC-614D-8105-E1F1BE54F37A}"/>
              </a:ext>
            </a:extLst>
          </p:cNvPr>
          <p:cNvSpPr/>
          <p:nvPr userDrawn="1"/>
        </p:nvSpPr>
        <p:spPr>
          <a:xfrm>
            <a:off x="0" y="0"/>
            <a:ext cx="2365829" cy="6858000"/>
          </a:xfrm>
          <a:prstGeom prst="rect">
            <a:avLst/>
          </a:prstGeom>
          <a:solidFill>
            <a:srgbClr val="44A35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Pomahamespolu.sk">
            <a:extLst>
              <a:ext uri="{FF2B5EF4-FFF2-40B4-BE49-F238E27FC236}">
                <a16:creationId xmlns:a16="http://schemas.microsoft.com/office/drawing/2014/main" id="{AC6F0CFF-9DB0-0E41-B771-9FE97BA3D5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66" y="408213"/>
            <a:ext cx="1639208" cy="52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ACFB7A-E66D-3540-B97A-0C749920FFA5}"/>
              </a:ext>
            </a:extLst>
          </p:cNvPr>
          <p:cNvSpPr txBox="1"/>
          <p:nvPr userDrawn="1"/>
        </p:nvSpPr>
        <p:spPr>
          <a:xfrm>
            <a:off x="261237" y="6281530"/>
            <a:ext cx="1766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err="1">
                <a:solidFill>
                  <a:schemeClr val="bg1"/>
                </a:solidFill>
                <a:latin typeface="Myriad Pro" panose="020B0503030403020204" pitchFamily="34" charset="0"/>
              </a:rPr>
              <a:t>www.pomahamespolu.sk</a:t>
            </a:r>
            <a:endParaRPr lang="en-US" sz="11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6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3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199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85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6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68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3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0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21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jpeg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8.emf"/><Relationship Id="rId10" Type="http://schemas.microsoft.com/office/2007/relationships/diagramDrawing" Target="../diagrams/drawing1.xml"/><Relationship Id="rId4" Type="http://schemas.openxmlformats.org/officeDocument/2006/relationships/image" Target="../media/image7.emf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chart" Target="../charts/chart6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BC0FDCB-9439-D6E6-E8DD-CADE42366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CEE83C9-8E62-24BD-9DAF-F559BB53A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23" t="1821" r="13903" b="1821"/>
          <a:stretch/>
        </p:blipFill>
        <p:spPr>
          <a:xfrm>
            <a:off x="8176922" y="952498"/>
            <a:ext cx="4015078" cy="495300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4A3EEF6-3D23-6A65-CA18-5E759521FD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34" t="377" r="31213" b="1978"/>
          <a:stretch/>
        </p:blipFill>
        <p:spPr>
          <a:xfrm>
            <a:off x="0" y="971548"/>
            <a:ext cx="4015078" cy="493394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D430677-E105-6551-622E-BC09C1DFF5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68" t="765" r="20205" b="73"/>
          <a:stretch/>
        </p:blipFill>
        <p:spPr>
          <a:xfrm>
            <a:off x="4088461" y="971549"/>
            <a:ext cx="4015078" cy="493395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FA701EA-E8CA-7FA6-F349-3D9DE2E96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952499"/>
          </a:xfrm>
          <a:prstGeom prst="rect">
            <a:avLst/>
          </a:prstGeom>
          <a:effectLst>
            <a:outerShdw blurRad="1016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0D3B78D-5BE3-4CD3-69D7-190440ACFF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0815" y="476249"/>
            <a:ext cx="1766208" cy="1766208"/>
          </a:xfrm>
          <a:prstGeom prst="rect">
            <a:avLst/>
          </a:prstGeom>
          <a:effectLst>
            <a:outerShdw blurRad="190500" dist="508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0272B5D-B5BF-6413-AED3-D9A582C65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5905501"/>
            <a:ext cx="12192000" cy="952499"/>
          </a:xfrm>
          <a:prstGeom prst="rect">
            <a:avLst/>
          </a:prstGeom>
          <a:effectLst>
            <a:outerShdw blurRad="76200" dist="635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97CD52C-2E41-0335-AED6-90B0012494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" y="157013"/>
            <a:ext cx="1857375" cy="638472"/>
          </a:xfrm>
          <a:prstGeom prst="rect">
            <a:avLst/>
          </a:prstGeom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FB40FB72-CCB9-23DF-FFB7-2593E3C22E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6376" y="268519"/>
            <a:ext cx="2225675" cy="41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07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0DE9D8-706D-43FB-ABAA-F606ADF71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B23EAA3E-15CC-4264-9EE6-BC82DE099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" name="Obrázek 3">
            <a:extLst>
              <a:ext uri="{FF2B5EF4-FFF2-40B4-BE49-F238E27FC236}">
                <a16:creationId xmlns:a16="http://schemas.microsoft.com/office/drawing/2014/main" id="{29652620-0538-45FD-AAB1-1753FBABC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pic>
        <p:nvPicPr>
          <p:cNvPr id="9" name="Obrázek 18">
            <a:extLst>
              <a:ext uri="{FF2B5EF4-FFF2-40B4-BE49-F238E27FC236}">
                <a16:creationId xmlns:a16="http://schemas.microsoft.com/office/drawing/2014/main" id="{2412B14B-2AC9-46E1-A873-64637B4F4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894"/>
            <a:ext cx="12192000" cy="952499"/>
          </a:xfrm>
          <a:prstGeom prst="rect">
            <a:avLst/>
          </a:prstGeom>
          <a:effectLst>
            <a:outerShdw blurRad="1016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19">
            <a:extLst>
              <a:ext uri="{FF2B5EF4-FFF2-40B4-BE49-F238E27FC236}">
                <a16:creationId xmlns:a16="http://schemas.microsoft.com/office/drawing/2014/main" id="{F06B9BF6-5A50-454D-9FCC-0E3532307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815" y="476249"/>
            <a:ext cx="1766208" cy="1766208"/>
          </a:xfrm>
          <a:prstGeom prst="rect">
            <a:avLst/>
          </a:prstGeom>
          <a:effectLst>
            <a:outerShdw blurRad="190500" dist="508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ovéPole 20">
            <a:extLst>
              <a:ext uri="{FF2B5EF4-FFF2-40B4-BE49-F238E27FC236}">
                <a16:creationId xmlns:a16="http://schemas.microsoft.com/office/drawing/2014/main" id="{E30206B5-1FD3-452D-80C1-CACFE4709EF5}"/>
              </a:ext>
            </a:extLst>
          </p:cNvPr>
          <p:cNvSpPr txBox="1"/>
          <p:nvPr/>
        </p:nvSpPr>
        <p:spPr>
          <a:xfrm>
            <a:off x="342220" y="476249"/>
            <a:ext cx="9096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effectLst/>
              </a:rPr>
              <a:t>2% - POMÁHAME SPOLU – </a:t>
            </a:r>
            <a:r>
              <a:rPr lang="cs-CZ" sz="2400" dirty="0">
                <a:solidFill>
                  <a:schemeClr val="bg1"/>
                </a:solidFill>
                <a:effectLst/>
              </a:rPr>
              <a:t>DAŇOVÁ ASIGNÁCIA</a:t>
            </a:r>
            <a:r>
              <a:rPr lang="cs-CZ" sz="2400" b="1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V ROKU 2023</a:t>
            </a:r>
            <a:endParaRPr lang="cs-CZ" sz="2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915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BD8FC98-7B1C-BB59-8F21-111B77535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FA701EA-E8CA-7FA6-F349-3D9DE2E96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52499"/>
          </a:xfrm>
          <a:prstGeom prst="rect">
            <a:avLst/>
          </a:prstGeom>
          <a:effectLst>
            <a:outerShdw blurRad="1016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0D3B78D-5BE3-4CD3-69D7-190440ACF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815" y="476249"/>
            <a:ext cx="1766208" cy="1766208"/>
          </a:xfrm>
          <a:prstGeom prst="rect">
            <a:avLst/>
          </a:prstGeom>
          <a:effectLst>
            <a:outerShdw blurRad="190500" dist="508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B33DA69-06D8-F122-C8F0-C0206304675D}"/>
              </a:ext>
            </a:extLst>
          </p:cNvPr>
          <p:cNvSpPr txBox="1"/>
          <p:nvPr/>
        </p:nvSpPr>
        <p:spPr>
          <a:xfrm>
            <a:off x="761999" y="1704975"/>
            <a:ext cx="8171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err="1">
                <a:solidFill>
                  <a:schemeClr val="bg1"/>
                </a:solidFill>
              </a:rPr>
              <a:t>Medziročné</a:t>
            </a:r>
            <a:r>
              <a:rPr lang="cs-CZ" sz="2400" b="1">
                <a:solidFill>
                  <a:schemeClr val="bg1"/>
                </a:solidFill>
              </a:rPr>
              <a:t> </a:t>
            </a:r>
            <a:r>
              <a:rPr lang="cs-CZ" sz="2400" b="1" err="1">
                <a:solidFill>
                  <a:schemeClr val="bg1"/>
                </a:solidFill>
              </a:rPr>
              <a:t>porovnanie</a:t>
            </a:r>
            <a:r>
              <a:rPr lang="cs-CZ" sz="2400" b="1">
                <a:solidFill>
                  <a:schemeClr val="bg1"/>
                </a:solidFill>
              </a:rPr>
              <a:t> výšky </a:t>
            </a:r>
            <a:r>
              <a:rPr lang="cs-CZ" sz="2400" b="1" err="1">
                <a:solidFill>
                  <a:schemeClr val="bg1"/>
                </a:solidFill>
              </a:rPr>
              <a:t>asignácie</a:t>
            </a:r>
            <a:r>
              <a:rPr lang="cs-CZ" sz="2400" b="1">
                <a:solidFill>
                  <a:schemeClr val="bg1"/>
                </a:solidFill>
              </a:rPr>
              <a:t> a počtu </a:t>
            </a:r>
            <a:r>
              <a:rPr lang="cs-CZ" sz="2400" b="1" err="1">
                <a:solidFill>
                  <a:schemeClr val="bg1"/>
                </a:solidFill>
              </a:rPr>
              <a:t>prijímateľov</a:t>
            </a:r>
            <a:endParaRPr lang="en-US" sz="2400" b="1">
              <a:solidFill>
                <a:schemeClr val="bg1"/>
              </a:solidFill>
            </a:endParaRPr>
          </a:p>
          <a:p>
            <a:endParaRPr lang="en-US" sz="1200">
              <a:solidFill>
                <a:schemeClr val="bg1"/>
              </a:solidFill>
            </a:endParaRPr>
          </a:p>
          <a:p>
            <a:r>
              <a:rPr lang="sk-SK" sz="1200">
                <a:solidFill>
                  <a:schemeClr val="bg1"/>
                </a:solidFill>
              </a:rPr>
              <a:t>Celková suma asignácie prekročila minulý rok hranicu 100 miliónov eur, čo </a:t>
            </a:r>
            <a:r>
              <a:rPr lang="en-US" sz="1200" err="1">
                <a:solidFill>
                  <a:schemeClr val="bg1"/>
                </a:solidFill>
              </a:rPr>
              <a:t>predstavuje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medziročný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nárast</a:t>
            </a:r>
            <a:r>
              <a:rPr lang="en-US" sz="1200">
                <a:solidFill>
                  <a:schemeClr val="bg1"/>
                </a:solidFill>
              </a:rPr>
              <a:t> o </a:t>
            </a:r>
            <a:r>
              <a:rPr lang="en-US" sz="1200" err="1">
                <a:solidFill>
                  <a:schemeClr val="bg1"/>
                </a:solidFill>
              </a:rPr>
              <a:t>necelých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sk-SK" sz="1200">
                <a:solidFill>
                  <a:schemeClr val="bg1"/>
                </a:solidFill>
              </a:rPr>
              <a:t>1</a:t>
            </a:r>
            <a:r>
              <a:rPr lang="en-US" sz="1200">
                <a:solidFill>
                  <a:schemeClr val="bg1"/>
                </a:solidFill>
              </a:rPr>
              <a:t>3</a:t>
            </a:r>
            <a:r>
              <a:rPr lang="sk-SK" sz="1200">
                <a:solidFill>
                  <a:schemeClr val="bg1"/>
                </a:solidFill>
              </a:rPr>
              <a:t> %</a:t>
            </a:r>
            <a:r>
              <a:rPr lang="en-US" sz="1200">
                <a:solidFill>
                  <a:schemeClr val="bg1"/>
                </a:solidFill>
              </a:rPr>
              <a:t>.</a:t>
            </a:r>
          </a:p>
          <a:p>
            <a:r>
              <a:rPr lang="en-US" sz="1200">
                <a:solidFill>
                  <a:schemeClr val="bg1"/>
                </a:solidFill>
              </a:rPr>
              <a:t>O </a:t>
            </a:r>
            <a:r>
              <a:rPr lang="en-US" sz="1200" err="1">
                <a:solidFill>
                  <a:schemeClr val="bg1"/>
                </a:solidFill>
              </a:rPr>
              <a:t>tisíc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organizácií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sa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zvýšil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sk-SK" sz="1200">
                <a:solidFill>
                  <a:schemeClr val="bg1"/>
                </a:solidFill>
              </a:rPr>
              <a:t>aj počet prijímateľov, ktorým mohli fyzické a právnické osoby venovať časť svojej zaplatenej dane. </a:t>
            </a:r>
            <a:endParaRPr lang="en-US" sz="1200">
              <a:solidFill>
                <a:schemeClr val="bg1"/>
              </a:solidFill>
            </a:endParaRPr>
          </a:p>
          <a:p>
            <a:endParaRPr lang="cs-CZ" sz="2000">
              <a:solidFill>
                <a:schemeClr val="bg1"/>
              </a:solidFill>
            </a:endParaRP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ECC89D51-A4B9-443E-BD39-1892388119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4056374"/>
              </p:ext>
            </p:extLst>
          </p:nvPr>
        </p:nvGraphicFramePr>
        <p:xfrm>
          <a:off x="1240371" y="3083570"/>
          <a:ext cx="4487545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3AE7C3C1-560B-438E-B7BB-6786A4E98A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5828925"/>
              </p:ext>
            </p:extLst>
          </p:nvPr>
        </p:nvGraphicFramePr>
        <p:xfrm>
          <a:off x="6096000" y="3083570"/>
          <a:ext cx="4572000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9" name="Rovná spojovacia šípka 8">
            <a:extLst>
              <a:ext uri="{FF2B5EF4-FFF2-40B4-BE49-F238E27FC236}">
                <a16:creationId xmlns:a16="http://schemas.microsoft.com/office/drawing/2014/main" id="{C2707DEC-04D9-491D-B209-EB7F44AD4682}"/>
              </a:ext>
            </a:extLst>
          </p:cNvPr>
          <p:cNvCxnSpPr/>
          <p:nvPr/>
        </p:nvCxnSpPr>
        <p:spPr>
          <a:xfrm flipV="1">
            <a:off x="8064894" y="4081235"/>
            <a:ext cx="380212" cy="37192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lokTextu 12">
            <a:extLst>
              <a:ext uri="{FF2B5EF4-FFF2-40B4-BE49-F238E27FC236}">
                <a16:creationId xmlns:a16="http://schemas.microsoft.com/office/drawing/2014/main" id="{B036250C-7C55-41C8-8052-606A13DDEA07}"/>
              </a:ext>
            </a:extLst>
          </p:cNvPr>
          <p:cNvSpPr txBox="1"/>
          <p:nvPr/>
        </p:nvSpPr>
        <p:spPr>
          <a:xfrm>
            <a:off x="10337800" y="6381751"/>
            <a:ext cx="16677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err="1">
                <a:solidFill>
                  <a:schemeClr val="bg1"/>
                </a:solidFill>
              </a:rPr>
              <a:t>Zdroj</a:t>
            </a:r>
            <a:r>
              <a:rPr lang="en-US" sz="900">
                <a:solidFill>
                  <a:schemeClr val="bg1"/>
                </a:solidFill>
              </a:rPr>
              <a:t>: </a:t>
            </a:r>
            <a:r>
              <a:rPr lang="en-US" sz="900" err="1">
                <a:solidFill>
                  <a:schemeClr val="bg1"/>
                </a:solidFill>
              </a:rPr>
              <a:t>Finančná</a:t>
            </a:r>
            <a:r>
              <a:rPr lang="en-US" sz="900">
                <a:solidFill>
                  <a:schemeClr val="bg1"/>
                </a:solidFill>
              </a:rPr>
              <a:t> </a:t>
            </a:r>
            <a:r>
              <a:rPr lang="en-US" sz="900" err="1">
                <a:solidFill>
                  <a:schemeClr val="bg1"/>
                </a:solidFill>
              </a:rPr>
              <a:t>správa</a:t>
            </a:r>
            <a:r>
              <a:rPr lang="en-US" sz="900">
                <a:solidFill>
                  <a:schemeClr val="bg1"/>
                </a:solidFill>
              </a:rPr>
              <a:t> a IFP</a:t>
            </a:r>
          </a:p>
        </p:txBody>
      </p:sp>
    </p:spTree>
    <p:extLst>
      <p:ext uri="{BB962C8B-B14F-4D97-AF65-F5344CB8AC3E}">
        <p14:creationId xmlns:p14="http://schemas.microsoft.com/office/powerpoint/2010/main" val="1564086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BD8FC98-7B1C-BB59-8F21-111B77535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FA701EA-E8CA-7FA6-F349-3D9DE2E96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52499"/>
          </a:xfrm>
          <a:prstGeom prst="rect">
            <a:avLst/>
          </a:prstGeom>
          <a:effectLst>
            <a:outerShdw blurRad="1016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0D3B78D-5BE3-4CD3-69D7-190440ACF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815" y="476249"/>
            <a:ext cx="1766208" cy="1766208"/>
          </a:xfrm>
          <a:prstGeom prst="rect">
            <a:avLst/>
          </a:prstGeom>
          <a:effectLst>
            <a:outerShdw blurRad="190500" dist="508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B33DA69-06D8-F122-C8F0-C0206304675D}"/>
              </a:ext>
            </a:extLst>
          </p:cNvPr>
          <p:cNvSpPr txBox="1"/>
          <p:nvPr/>
        </p:nvSpPr>
        <p:spPr>
          <a:xfrm>
            <a:off x="793659" y="1043914"/>
            <a:ext cx="866383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</a:rPr>
              <a:t>Účel </a:t>
            </a:r>
            <a:r>
              <a:rPr lang="cs-CZ" sz="2400" b="1" err="1">
                <a:solidFill>
                  <a:schemeClr val="bg1"/>
                </a:solidFill>
              </a:rPr>
              <a:t>použitia</a:t>
            </a:r>
            <a:r>
              <a:rPr lang="cs-CZ" sz="2400" b="1">
                <a:solidFill>
                  <a:schemeClr val="bg1"/>
                </a:solidFill>
              </a:rPr>
              <a:t> </a:t>
            </a:r>
            <a:r>
              <a:rPr lang="cs-CZ" sz="2400" b="1" err="1">
                <a:solidFill>
                  <a:schemeClr val="bg1"/>
                </a:solidFill>
              </a:rPr>
              <a:t>prijatej</a:t>
            </a:r>
            <a:r>
              <a:rPr lang="cs-CZ" sz="2400" b="1">
                <a:solidFill>
                  <a:schemeClr val="bg1"/>
                </a:solidFill>
              </a:rPr>
              <a:t> </a:t>
            </a:r>
            <a:r>
              <a:rPr lang="cs-CZ" sz="2400" b="1" err="1">
                <a:solidFill>
                  <a:schemeClr val="bg1"/>
                </a:solidFill>
              </a:rPr>
              <a:t>asignácie</a:t>
            </a:r>
            <a:endParaRPr lang="en-US" sz="2400" b="1">
              <a:solidFill>
                <a:schemeClr val="bg1"/>
              </a:solidFill>
            </a:endParaRPr>
          </a:p>
          <a:p>
            <a:endParaRPr lang="en-US" sz="1200">
              <a:solidFill>
                <a:schemeClr val="bg1"/>
              </a:solidFill>
            </a:endParaRPr>
          </a:p>
          <a:p>
            <a:r>
              <a:rPr lang="sk-SK" sz="1200">
                <a:solidFill>
                  <a:schemeClr val="bg1"/>
                </a:solidFill>
              </a:rPr>
              <a:t>Zdravie, vzdelávanie a šport sú top oblasti, kde 2 % pomáhajú najviac</a:t>
            </a:r>
            <a:r>
              <a:rPr lang="en-US" sz="1200">
                <a:solidFill>
                  <a:schemeClr val="bg1"/>
                </a:solidFill>
              </a:rPr>
              <a:t>. Z</a:t>
            </a:r>
            <a:r>
              <a:rPr lang="sk-SK" sz="1200">
                <a:solidFill>
                  <a:schemeClr val="bg1"/>
                </a:solidFill>
              </a:rPr>
              <a:t>a uplynulých 16 mesiacov bolo na tieto tri účely použitých z mechanizmu asignácie 43,6 milióna eur</a:t>
            </a:r>
            <a:r>
              <a:rPr lang="en-US" sz="1200">
                <a:solidFill>
                  <a:schemeClr val="bg1"/>
                </a:solidFill>
              </a:rPr>
              <a:t>. </a:t>
            </a:r>
          </a:p>
          <a:p>
            <a:r>
              <a:rPr lang="en-US" sz="1200" err="1">
                <a:solidFill>
                  <a:schemeClr val="bg1"/>
                </a:solidFill>
              </a:rPr>
              <a:t>Medziročne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viac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financií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smerovalo</a:t>
            </a:r>
            <a:r>
              <a:rPr lang="en-US" sz="1200">
                <a:solidFill>
                  <a:schemeClr val="bg1"/>
                </a:solidFill>
              </a:rPr>
              <a:t> do </a:t>
            </a:r>
            <a:r>
              <a:rPr lang="en-US" sz="1200" err="1">
                <a:solidFill>
                  <a:schemeClr val="bg1"/>
                </a:solidFill>
              </a:rPr>
              <a:t>zachovania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kultúrnych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hodnôt</a:t>
            </a:r>
            <a:r>
              <a:rPr lang="sk-SK" sz="1200">
                <a:solidFill>
                  <a:schemeClr val="bg1"/>
                </a:solidFill>
              </a:rPr>
              <a:t>, 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naopak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mierne</a:t>
            </a:r>
            <a:r>
              <a:rPr lang="sk-SK" sz="1200">
                <a:solidFill>
                  <a:schemeClr val="bg1"/>
                </a:solidFill>
              </a:rPr>
              <a:t> poklesla podpora sociálnej pomoci. Najmenej peňazí z 2 % z dane </a:t>
            </a:r>
            <a:r>
              <a:rPr lang="en-US" sz="1200">
                <a:solidFill>
                  <a:schemeClr val="bg1"/>
                </a:solidFill>
              </a:rPr>
              <a:t>bolo </a:t>
            </a:r>
            <a:r>
              <a:rPr lang="en-US" sz="1200" err="1">
                <a:solidFill>
                  <a:schemeClr val="bg1"/>
                </a:solidFill>
              </a:rPr>
              <a:t>použitých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na</a:t>
            </a:r>
            <a:r>
              <a:rPr lang="sk-SK" sz="1200">
                <a:solidFill>
                  <a:schemeClr val="bg1"/>
                </a:solidFill>
              </a:rPr>
              <a:t> </a:t>
            </a:r>
            <a:r>
              <a:rPr lang="sk-SK" sz="1200" err="1">
                <a:solidFill>
                  <a:schemeClr val="bg1"/>
                </a:solidFill>
              </a:rPr>
              <a:t>ochran</a:t>
            </a:r>
            <a:r>
              <a:rPr lang="en-US" sz="1200">
                <a:solidFill>
                  <a:schemeClr val="bg1"/>
                </a:solidFill>
              </a:rPr>
              <a:t>u</a:t>
            </a:r>
            <a:r>
              <a:rPr lang="sk-SK" sz="1200">
                <a:solidFill>
                  <a:schemeClr val="bg1"/>
                </a:solidFill>
              </a:rPr>
              <a:t> ľudských práv a na podporu vedy a výskumu.</a:t>
            </a:r>
            <a:r>
              <a:rPr lang="en-US" sz="1200">
                <a:solidFill>
                  <a:schemeClr val="bg1"/>
                </a:solidFill>
              </a:rPr>
              <a:t> </a:t>
            </a:r>
            <a:endParaRPr lang="sk-SK" sz="1200">
              <a:solidFill>
                <a:schemeClr val="bg1"/>
              </a:solidFill>
            </a:endParaRPr>
          </a:p>
          <a:p>
            <a:r>
              <a:rPr lang="en-US" sz="1200">
                <a:solidFill>
                  <a:schemeClr val="bg1"/>
                </a:solidFill>
              </a:rPr>
              <a:t>​</a:t>
            </a:r>
            <a:endParaRPr lang="sk-SK" sz="1200">
              <a:solidFill>
                <a:schemeClr val="bg1"/>
              </a:solidFill>
            </a:endParaRPr>
          </a:p>
          <a:p>
            <a:endParaRPr lang="cs-SK" sz="2000">
              <a:solidFill>
                <a:schemeClr val="bg1"/>
              </a:solidFill>
            </a:endParaRP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6069DA60-11A0-4794-8DA2-C3882EC0D6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7150543"/>
              </p:ext>
            </p:extLst>
          </p:nvPr>
        </p:nvGraphicFramePr>
        <p:xfrm>
          <a:off x="879926" y="3429000"/>
          <a:ext cx="9603923" cy="2849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7" name="Rovná spojovacia šípka 16">
            <a:extLst>
              <a:ext uri="{FF2B5EF4-FFF2-40B4-BE49-F238E27FC236}">
                <a16:creationId xmlns:a16="http://schemas.microsoft.com/office/drawing/2014/main" id="{EC04A213-7D7F-48C8-A303-F6BBB2D24DAE}"/>
              </a:ext>
            </a:extLst>
          </p:cNvPr>
          <p:cNvCxnSpPr>
            <a:cxnSpLocks/>
          </p:cNvCxnSpPr>
          <p:nvPr/>
        </p:nvCxnSpPr>
        <p:spPr>
          <a:xfrm flipV="1">
            <a:off x="5974787" y="3767078"/>
            <a:ext cx="0" cy="72947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ovacia šípka 17">
            <a:extLst>
              <a:ext uri="{FF2B5EF4-FFF2-40B4-BE49-F238E27FC236}">
                <a16:creationId xmlns:a16="http://schemas.microsoft.com/office/drawing/2014/main" id="{9619A1C2-78AF-44C2-A60A-04B393430AB5}"/>
              </a:ext>
            </a:extLst>
          </p:cNvPr>
          <p:cNvCxnSpPr>
            <a:cxnSpLocks/>
          </p:cNvCxnSpPr>
          <p:nvPr/>
        </p:nvCxnSpPr>
        <p:spPr>
          <a:xfrm>
            <a:off x="5043686" y="3767078"/>
            <a:ext cx="0" cy="72947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lokTextu 19">
            <a:extLst>
              <a:ext uri="{FF2B5EF4-FFF2-40B4-BE49-F238E27FC236}">
                <a16:creationId xmlns:a16="http://schemas.microsoft.com/office/drawing/2014/main" id="{548CFB18-74D9-41C2-9AEA-8B785F12F01C}"/>
              </a:ext>
            </a:extLst>
          </p:cNvPr>
          <p:cNvSpPr txBox="1"/>
          <p:nvPr/>
        </p:nvSpPr>
        <p:spPr>
          <a:xfrm>
            <a:off x="10520860" y="6381751"/>
            <a:ext cx="13276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err="1">
                <a:solidFill>
                  <a:schemeClr val="bg1"/>
                </a:solidFill>
              </a:rPr>
              <a:t>Zdroj</a:t>
            </a:r>
            <a:r>
              <a:rPr lang="en-US" sz="900">
                <a:solidFill>
                  <a:schemeClr val="bg1"/>
                </a:solidFill>
              </a:rPr>
              <a:t>: </a:t>
            </a:r>
            <a:r>
              <a:rPr lang="en-US" sz="900" err="1">
                <a:solidFill>
                  <a:schemeClr val="bg1"/>
                </a:solidFill>
              </a:rPr>
              <a:t>Obchodný</a:t>
            </a:r>
            <a:r>
              <a:rPr lang="en-US" sz="900">
                <a:solidFill>
                  <a:schemeClr val="bg1"/>
                </a:solidFill>
              </a:rPr>
              <a:t> </a:t>
            </a:r>
            <a:r>
              <a:rPr lang="en-US" sz="900" err="1">
                <a:solidFill>
                  <a:schemeClr val="bg1"/>
                </a:solidFill>
              </a:rPr>
              <a:t>vestník</a:t>
            </a:r>
            <a:endParaRPr lang="sk-SK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63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BD8FC98-7B1C-BB59-8F21-111B77535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3034AD34-AF09-4FEA-8E70-70768D0E81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0330894"/>
              </p:ext>
            </p:extLst>
          </p:nvPr>
        </p:nvGraphicFramePr>
        <p:xfrm>
          <a:off x="762000" y="1359353"/>
          <a:ext cx="10060305" cy="5387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EFA701EA-E8CA-7FA6-F349-3D9DE2E96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952499"/>
          </a:xfrm>
          <a:prstGeom prst="rect">
            <a:avLst/>
          </a:prstGeom>
          <a:effectLst>
            <a:outerShdw blurRad="1016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0D3B78D-5BE3-4CD3-69D7-190440ACF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0815" y="476249"/>
            <a:ext cx="1766208" cy="1766208"/>
          </a:xfrm>
          <a:prstGeom prst="rect">
            <a:avLst/>
          </a:prstGeom>
          <a:effectLst>
            <a:outerShdw blurRad="190500" dist="508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B33DA69-06D8-F122-C8F0-C0206304675D}"/>
              </a:ext>
            </a:extLst>
          </p:cNvPr>
          <p:cNvSpPr txBox="1"/>
          <p:nvPr/>
        </p:nvSpPr>
        <p:spPr>
          <a:xfrm>
            <a:off x="762000" y="1704975"/>
            <a:ext cx="503872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err="1">
                <a:solidFill>
                  <a:schemeClr val="bg1"/>
                </a:solidFill>
              </a:rPr>
              <a:t>Prijímatelia</a:t>
            </a:r>
            <a:r>
              <a:rPr lang="cs-CZ" sz="2400" b="1">
                <a:solidFill>
                  <a:schemeClr val="bg1"/>
                </a:solidFill>
              </a:rPr>
              <a:t> </a:t>
            </a:r>
            <a:r>
              <a:rPr lang="cs-CZ" sz="2400" b="1" err="1">
                <a:solidFill>
                  <a:schemeClr val="bg1"/>
                </a:solidFill>
              </a:rPr>
              <a:t>podľa</a:t>
            </a:r>
            <a:r>
              <a:rPr lang="cs-CZ" sz="2400" b="1">
                <a:solidFill>
                  <a:schemeClr val="bg1"/>
                </a:solidFill>
              </a:rPr>
              <a:t> </a:t>
            </a:r>
            <a:r>
              <a:rPr lang="cs-CZ" sz="2400" b="1" err="1">
                <a:solidFill>
                  <a:schemeClr val="bg1"/>
                </a:solidFill>
              </a:rPr>
              <a:t>právnej</a:t>
            </a:r>
            <a:r>
              <a:rPr lang="cs-CZ" sz="2400" b="1">
                <a:solidFill>
                  <a:schemeClr val="bg1"/>
                </a:solidFill>
              </a:rPr>
              <a:t> formy</a:t>
            </a:r>
            <a:endParaRPr lang="en-US" sz="2400" b="1">
              <a:solidFill>
                <a:schemeClr val="bg1"/>
              </a:solidFill>
            </a:endParaRPr>
          </a:p>
          <a:p>
            <a:endParaRPr lang="en-US" sz="1200">
              <a:solidFill>
                <a:schemeClr val="bg1"/>
              </a:solidFill>
            </a:endParaRPr>
          </a:p>
          <a:p>
            <a:r>
              <a:rPr lang="sk-SK" sz="1200">
                <a:solidFill>
                  <a:schemeClr val="bg1"/>
                </a:solidFill>
              </a:rPr>
              <a:t>Až 80 % prijímateľov, ktorí mali z daňovej asignácie príjmy vyššie ako 3 tisíc eur za rok, tvorili združenia – zväzy a spolky. </a:t>
            </a:r>
            <a:r>
              <a:rPr lang="en-US" sz="1200">
                <a:solidFill>
                  <a:schemeClr val="bg1"/>
                </a:solidFill>
              </a:rPr>
              <a:t>Pre </a:t>
            </a:r>
            <a:r>
              <a:rPr lang="en-US" sz="1200" err="1">
                <a:solidFill>
                  <a:schemeClr val="bg1"/>
                </a:solidFill>
              </a:rPr>
              <a:t>lepšiu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predstavu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hovoríme</a:t>
            </a:r>
            <a:r>
              <a:rPr lang="en-US" sz="1200">
                <a:solidFill>
                  <a:schemeClr val="bg1"/>
                </a:solidFill>
              </a:rPr>
              <a:t> o </a:t>
            </a:r>
            <a:r>
              <a:rPr lang="en-US" sz="1200" err="1">
                <a:solidFill>
                  <a:schemeClr val="bg1"/>
                </a:solidFill>
              </a:rPr>
              <a:t>viac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ako</a:t>
            </a:r>
            <a:r>
              <a:rPr lang="en-US" sz="1200">
                <a:solidFill>
                  <a:schemeClr val="bg1"/>
                </a:solidFill>
              </a:rPr>
              <a:t> 2800 </a:t>
            </a:r>
            <a:r>
              <a:rPr lang="en-US" sz="1200" err="1">
                <a:solidFill>
                  <a:schemeClr val="bg1"/>
                </a:solidFill>
              </a:rPr>
              <a:t>organizáciách</a:t>
            </a:r>
            <a:r>
              <a:rPr lang="en-US" sz="1200">
                <a:solidFill>
                  <a:schemeClr val="bg1"/>
                </a:solidFill>
              </a:rPr>
              <a:t> po celom </a:t>
            </a:r>
            <a:r>
              <a:rPr lang="en-US" sz="1200" err="1">
                <a:solidFill>
                  <a:schemeClr val="bg1"/>
                </a:solidFill>
              </a:rPr>
              <a:t>Slovensku</a:t>
            </a:r>
            <a:r>
              <a:rPr lang="en-US" sz="1200">
                <a:solidFill>
                  <a:schemeClr val="bg1"/>
                </a:solidFill>
              </a:rPr>
              <a:t>. </a:t>
            </a:r>
          </a:p>
          <a:p>
            <a:r>
              <a:rPr lang="sk-SK" sz="1200">
                <a:solidFill>
                  <a:schemeClr val="bg1"/>
                </a:solidFill>
              </a:rPr>
              <a:t>Nasledujú neziskové organizácie poskytujúce všeobecne prospešné služby (5,3 %)</a:t>
            </a:r>
            <a:r>
              <a:rPr lang="en-US" sz="1200">
                <a:solidFill>
                  <a:schemeClr val="bg1"/>
                </a:solidFill>
              </a:rPr>
              <a:t> a </a:t>
            </a:r>
            <a:r>
              <a:rPr lang="en-US" sz="1200" err="1">
                <a:solidFill>
                  <a:schemeClr val="bg1"/>
                </a:solidFill>
              </a:rPr>
              <a:t>nadácie</a:t>
            </a:r>
            <a:r>
              <a:rPr lang="en-US" sz="1200">
                <a:solidFill>
                  <a:schemeClr val="bg1"/>
                </a:solidFill>
              </a:rPr>
              <a:t> (</a:t>
            </a:r>
            <a:r>
              <a:rPr lang="en-US" sz="1200" err="1">
                <a:solidFill>
                  <a:schemeClr val="bg1"/>
                </a:solidFill>
              </a:rPr>
              <a:t>necelých</a:t>
            </a:r>
            <a:r>
              <a:rPr lang="en-US" sz="1200">
                <a:solidFill>
                  <a:schemeClr val="bg1"/>
                </a:solidFill>
              </a:rPr>
              <a:t> 5%).</a:t>
            </a:r>
          </a:p>
          <a:p>
            <a:endParaRPr lang="en-US" sz="1200">
              <a:solidFill>
                <a:schemeClr val="bg1"/>
              </a:solidFill>
            </a:endParaRPr>
          </a:p>
          <a:p>
            <a:endParaRPr lang="sk-SK" sz="1200" b="1"/>
          </a:p>
          <a:p>
            <a:endParaRPr lang="sk-SK" sz="1200" b="1">
              <a:solidFill>
                <a:schemeClr val="bg1"/>
              </a:solidFill>
            </a:endParaRPr>
          </a:p>
          <a:p>
            <a:endParaRPr lang="cs-SK" sz="2000">
              <a:solidFill>
                <a:schemeClr val="bg1"/>
              </a:solidFill>
            </a:endParaRP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9E59A282-2990-41C8-8F47-155A87B91F71}"/>
              </a:ext>
            </a:extLst>
          </p:cNvPr>
          <p:cNvSpPr txBox="1"/>
          <p:nvPr/>
        </p:nvSpPr>
        <p:spPr>
          <a:xfrm>
            <a:off x="10520860" y="6381751"/>
            <a:ext cx="13276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err="1">
                <a:solidFill>
                  <a:schemeClr val="bg1"/>
                </a:solidFill>
              </a:rPr>
              <a:t>Zdroj</a:t>
            </a:r>
            <a:r>
              <a:rPr lang="en-US" sz="900">
                <a:solidFill>
                  <a:schemeClr val="bg1"/>
                </a:solidFill>
              </a:rPr>
              <a:t>: </a:t>
            </a:r>
            <a:r>
              <a:rPr lang="en-US" sz="900" err="1">
                <a:solidFill>
                  <a:schemeClr val="bg1"/>
                </a:solidFill>
              </a:rPr>
              <a:t>Obchodný</a:t>
            </a:r>
            <a:r>
              <a:rPr lang="en-US" sz="900">
                <a:solidFill>
                  <a:schemeClr val="bg1"/>
                </a:solidFill>
              </a:rPr>
              <a:t> </a:t>
            </a:r>
            <a:r>
              <a:rPr lang="en-US" sz="900" err="1">
                <a:solidFill>
                  <a:schemeClr val="bg1"/>
                </a:solidFill>
              </a:rPr>
              <a:t>vestník</a:t>
            </a:r>
            <a:endParaRPr lang="sk-SK" sz="900">
              <a:solidFill>
                <a:schemeClr val="bg1"/>
              </a:solidFill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B5FA5168-4B8A-45EC-93F9-F029054B83C7}"/>
              </a:ext>
            </a:extLst>
          </p:cNvPr>
          <p:cNvSpPr txBox="1"/>
          <p:nvPr/>
        </p:nvSpPr>
        <p:spPr>
          <a:xfrm>
            <a:off x="9780815" y="2489055"/>
            <a:ext cx="1144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err="1">
                <a:solidFill>
                  <a:schemeClr val="bg1"/>
                </a:solidFill>
              </a:rPr>
              <a:t>združenie</a:t>
            </a:r>
            <a:endParaRPr lang="sk-SK" sz="1200" b="1">
              <a:solidFill>
                <a:schemeClr val="bg1"/>
              </a:solidFill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3C74CB1D-C840-466B-8D0F-C88AF377CDA3}"/>
              </a:ext>
            </a:extLst>
          </p:cNvPr>
          <p:cNvSpPr txBox="1"/>
          <p:nvPr/>
        </p:nvSpPr>
        <p:spPr>
          <a:xfrm>
            <a:off x="5929460" y="1847654"/>
            <a:ext cx="1216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err="1">
                <a:solidFill>
                  <a:schemeClr val="bg1"/>
                </a:solidFill>
              </a:rPr>
              <a:t>nadácia</a:t>
            </a:r>
            <a:endParaRPr lang="sk-SK" sz="1200" b="1">
              <a:solidFill>
                <a:schemeClr val="bg1"/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2450CF03-A5CC-4E38-A926-C8AE6939AE2D}"/>
              </a:ext>
            </a:extLst>
          </p:cNvPr>
          <p:cNvSpPr txBox="1"/>
          <p:nvPr/>
        </p:nvSpPr>
        <p:spPr>
          <a:xfrm>
            <a:off x="3626227" y="3755305"/>
            <a:ext cx="3987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n.o. </a:t>
            </a:r>
            <a:r>
              <a:rPr lang="en-US" sz="1200" b="1" err="1">
                <a:solidFill>
                  <a:schemeClr val="bg1"/>
                </a:solidFill>
              </a:rPr>
              <a:t>poskytujúca</a:t>
            </a:r>
            <a:r>
              <a:rPr lang="en-US" sz="1200" b="1">
                <a:solidFill>
                  <a:schemeClr val="bg1"/>
                </a:solidFill>
              </a:rPr>
              <a:t> </a:t>
            </a:r>
            <a:r>
              <a:rPr lang="en-US" sz="1200" b="1" err="1">
                <a:solidFill>
                  <a:schemeClr val="bg1"/>
                </a:solidFill>
              </a:rPr>
              <a:t>všeobecne</a:t>
            </a:r>
            <a:r>
              <a:rPr lang="en-US" sz="1200" b="1">
                <a:solidFill>
                  <a:schemeClr val="bg1"/>
                </a:solidFill>
              </a:rPr>
              <a:t> </a:t>
            </a:r>
            <a:r>
              <a:rPr lang="en-US" sz="1200" b="1" err="1">
                <a:solidFill>
                  <a:schemeClr val="bg1"/>
                </a:solidFill>
              </a:rPr>
              <a:t>prospešné</a:t>
            </a:r>
            <a:r>
              <a:rPr lang="en-US" sz="1200" b="1">
                <a:solidFill>
                  <a:schemeClr val="bg1"/>
                </a:solidFill>
              </a:rPr>
              <a:t> </a:t>
            </a:r>
            <a:r>
              <a:rPr lang="en-US" sz="1200" b="1" err="1">
                <a:solidFill>
                  <a:schemeClr val="bg1"/>
                </a:solidFill>
              </a:rPr>
              <a:t>služby</a:t>
            </a:r>
            <a:endParaRPr lang="sk-SK" sz="1200" b="1">
              <a:solidFill>
                <a:schemeClr val="bg1"/>
              </a:solidFill>
            </a:endParaRPr>
          </a:p>
        </p:txBody>
      </p:sp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8474CB42-172F-4B14-BD74-01A1648995D8}"/>
              </a:ext>
            </a:extLst>
          </p:cNvPr>
          <p:cNvCxnSpPr>
            <a:cxnSpLocks/>
          </p:cNvCxnSpPr>
          <p:nvPr/>
        </p:nvCxnSpPr>
        <p:spPr>
          <a:xfrm flipH="1">
            <a:off x="9426805" y="2744389"/>
            <a:ext cx="424205" cy="1763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ovná spojnica 13">
            <a:extLst>
              <a:ext uri="{FF2B5EF4-FFF2-40B4-BE49-F238E27FC236}">
                <a16:creationId xmlns:a16="http://schemas.microsoft.com/office/drawing/2014/main" id="{1764CA14-B315-4534-8E40-C3608304B28A}"/>
              </a:ext>
            </a:extLst>
          </p:cNvPr>
          <p:cNvCxnSpPr>
            <a:cxnSpLocks/>
          </p:cNvCxnSpPr>
          <p:nvPr/>
        </p:nvCxnSpPr>
        <p:spPr>
          <a:xfrm>
            <a:off x="6562725" y="2015621"/>
            <a:ext cx="356549" cy="2193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pojnica: zalomená 22">
            <a:extLst>
              <a:ext uri="{FF2B5EF4-FFF2-40B4-BE49-F238E27FC236}">
                <a16:creationId xmlns:a16="http://schemas.microsoft.com/office/drawing/2014/main" id="{0CA33E5C-6CBE-481E-8910-71FB207F513F}"/>
              </a:ext>
            </a:extLst>
          </p:cNvPr>
          <p:cNvCxnSpPr>
            <a:cxnSpLocks/>
          </p:cNvCxnSpPr>
          <p:nvPr/>
        </p:nvCxnSpPr>
        <p:spPr>
          <a:xfrm flipV="1">
            <a:off x="5629110" y="2832540"/>
            <a:ext cx="1214750" cy="818659"/>
          </a:xfrm>
          <a:prstGeom prst="bent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545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BC0FDCB-9439-D6E6-E8DD-CADE42366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4A3EEF6-3D23-6A65-CA18-5E759521FD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37" t="377" r="3767" b="1978"/>
          <a:stretch/>
        </p:blipFill>
        <p:spPr>
          <a:xfrm>
            <a:off x="0" y="971548"/>
            <a:ext cx="6057898" cy="493394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FA701EA-E8CA-7FA6-F349-3D9DE2E96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952499"/>
          </a:xfrm>
          <a:prstGeom prst="rect">
            <a:avLst/>
          </a:prstGeom>
          <a:effectLst>
            <a:outerShdw blurRad="1016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0272B5D-B5BF-6413-AED3-D9A582C65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5905501"/>
            <a:ext cx="12192000" cy="952499"/>
          </a:xfrm>
          <a:prstGeom prst="rect">
            <a:avLst/>
          </a:prstGeom>
          <a:effectLst>
            <a:outerShdw blurRad="76200" dist="635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0D3B78D-5BE3-4CD3-69D7-190440ACF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637" y="4787110"/>
            <a:ext cx="1766208" cy="1766208"/>
          </a:xfrm>
          <a:prstGeom prst="rect">
            <a:avLst/>
          </a:prstGeom>
          <a:effectLst>
            <a:outerShdw blurRad="190500" dist="50800" dir="2700000" sx="101000" sy="101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242F09D-3AC7-41C3-85B9-32C1E13F50C4}"/>
              </a:ext>
            </a:extLst>
          </p:cNvPr>
          <p:cNvGraphicFramePr/>
          <p:nvPr/>
        </p:nvGraphicFramePr>
        <p:xfrm>
          <a:off x="6057898" y="1231548"/>
          <a:ext cx="6037579" cy="4025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1" name="Skupina 10">
            <a:extLst>
              <a:ext uri="{FF2B5EF4-FFF2-40B4-BE49-F238E27FC236}">
                <a16:creationId xmlns:a16="http://schemas.microsoft.com/office/drawing/2014/main" id="{90945248-6DA1-4023-8A11-6F19ADECAB6B}"/>
              </a:ext>
            </a:extLst>
          </p:cNvPr>
          <p:cNvGrpSpPr/>
          <p:nvPr/>
        </p:nvGrpSpPr>
        <p:grpSpPr>
          <a:xfrm>
            <a:off x="6423318" y="3675064"/>
            <a:ext cx="2337202" cy="2337464"/>
            <a:chOff x="951363" y="469414"/>
            <a:chExt cx="2701861" cy="2702165"/>
          </a:xfrm>
        </p:grpSpPr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DDB976E4-2938-40CC-9F60-659558E8FB32}"/>
                </a:ext>
              </a:extLst>
            </p:cNvPr>
            <p:cNvSpPr/>
            <p:nvPr/>
          </p:nvSpPr>
          <p:spPr>
            <a:xfrm>
              <a:off x="951363" y="469414"/>
              <a:ext cx="2701861" cy="2702165"/>
            </a:xfrm>
            <a:prstGeom prst="ellipse">
              <a:avLst/>
            </a:prstGeom>
            <a:solidFill>
              <a:srgbClr val="3FA53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ál 4">
              <a:extLst>
                <a:ext uri="{FF2B5EF4-FFF2-40B4-BE49-F238E27FC236}">
                  <a16:creationId xmlns:a16="http://schemas.microsoft.com/office/drawing/2014/main" id="{C63113B6-3F1B-4DDA-A29E-85B7CE0673C7}"/>
                </a:ext>
              </a:extLst>
            </p:cNvPr>
            <p:cNvSpPr txBox="1"/>
            <p:nvPr/>
          </p:nvSpPr>
          <p:spPr>
            <a:xfrm>
              <a:off x="1347041" y="865137"/>
              <a:ext cx="1910505" cy="19107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/>
              <a:r>
                <a:rPr lang="sk-SK" sz="2000"/>
                <a:t>takmer 50% grantov</a:t>
              </a:r>
              <a:r>
                <a:rPr lang="en-US" sz="2000"/>
                <a:t> </a:t>
              </a:r>
              <a:r>
                <a:rPr lang="sk-SK" sz="2000"/>
                <a:t>príspevky do 10 000 €</a:t>
              </a: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1BBD99BD-3F78-41CC-AE94-598B6D010709}"/>
              </a:ext>
            </a:extLst>
          </p:cNvPr>
          <p:cNvGrpSpPr/>
          <p:nvPr/>
        </p:nvGrpSpPr>
        <p:grpSpPr>
          <a:xfrm>
            <a:off x="9067663" y="4134686"/>
            <a:ext cx="2337202" cy="2337464"/>
            <a:chOff x="951363" y="469414"/>
            <a:chExt cx="2701861" cy="2702165"/>
          </a:xfrm>
        </p:grpSpPr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401C6C2E-09A8-4537-AFEA-B7CB1FEE215E}"/>
                </a:ext>
              </a:extLst>
            </p:cNvPr>
            <p:cNvSpPr/>
            <p:nvPr/>
          </p:nvSpPr>
          <p:spPr>
            <a:xfrm>
              <a:off x="951363" y="469414"/>
              <a:ext cx="2701861" cy="2702165"/>
            </a:xfrm>
            <a:prstGeom prst="ellipse">
              <a:avLst/>
            </a:prstGeom>
            <a:solidFill>
              <a:srgbClr val="2F7B27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ál 4">
              <a:extLst>
                <a:ext uri="{FF2B5EF4-FFF2-40B4-BE49-F238E27FC236}">
                  <a16:creationId xmlns:a16="http://schemas.microsoft.com/office/drawing/2014/main" id="{112042B4-DA56-4A23-A8F8-B98803CE0AD2}"/>
                </a:ext>
              </a:extLst>
            </p:cNvPr>
            <p:cNvSpPr txBox="1"/>
            <p:nvPr/>
          </p:nvSpPr>
          <p:spPr>
            <a:xfrm>
              <a:off x="1347041" y="865137"/>
              <a:ext cx="1910505" cy="19107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/>
              <a:r>
                <a:rPr lang="sk-SK" sz="2000"/>
                <a:t>32,8</a:t>
              </a:r>
              <a:br>
                <a:rPr lang="en-US" sz="2000"/>
              </a:br>
              <a:r>
                <a:rPr lang="sk-SK" sz="2000"/>
                <a:t>miliónov € </a:t>
              </a:r>
            </a:p>
            <a:p>
              <a:pPr algn="ctr"/>
              <a:r>
                <a:rPr lang="sk-SK" sz="2000"/>
                <a:t>19 tisíc menších projektov</a:t>
              </a:r>
            </a:p>
          </p:txBody>
        </p:sp>
      </p:grpSp>
      <p:sp>
        <p:nvSpPr>
          <p:cNvPr id="21" name="Ovál 20">
            <a:extLst>
              <a:ext uri="{FF2B5EF4-FFF2-40B4-BE49-F238E27FC236}">
                <a16:creationId xmlns:a16="http://schemas.microsoft.com/office/drawing/2014/main" id="{DB2A7B2D-CA80-482E-BA88-E16EB38A34C6}"/>
              </a:ext>
            </a:extLst>
          </p:cNvPr>
          <p:cNvSpPr/>
          <p:nvPr/>
        </p:nvSpPr>
        <p:spPr>
          <a:xfrm>
            <a:off x="5335258" y="5053060"/>
            <a:ext cx="327236" cy="327377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4900445"/>
              <a:satOff val="-20388"/>
              <a:lumOff val="4804"/>
              <a:alphaOff val="0"/>
            </a:schemeClr>
          </a:fillRef>
          <a:effectRef idx="3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TextovéPole 11">
            <a:extLst>
              <a:ext uri="{FF2B5EF4-FFF2-40B4-BE49-F238E27FC236}">
                <a16:creationId xmlns:a16="http://schemas.microsoft.com/office/drawing/2014/main" id="{D3846E94-5320-4195-B745-A69B7EEE2037}"/>
              </a:ext>
            </a:extLst>
          </p:cNvPr>
          <p:cNvSpPr txBox="1"/>
          <p:nvPr/>
        </p:nvSpPr>
        <p:spPr>
          <a:xfrm>
            <a:off x="6410052" y="1136293"/>
            <a:ext cx="53152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err="1">
                <a:solidFill>
                  <a:schemeClr val="bg1"/>
                </a:solidFill>
              </a:rPr>
              <a:t>Veľkosť</a:t>
            </a:r>
            <a:r>
              <a:rPr lang="cs-CZ" sz="2800" b="1">
                <a:solidFill>
                  <a:schemeClr val="bg1"/>
                </a:solidFill>
              </a:rPr>
              <a:t> poskytnutých </a:t>
            </a:r>
            <a:r>
              <a:rPr lang="cs-CZ" sz="2800" b="1" err="1">
                <a:solidFill>
                  <a:schemeClr val="bg1"/>
                </a:solidFill>
              </a:rPr>
              <a:t>grantov</a:t>
            </a:r>
            <a:endParaRPr lang="cs-SK" sz="2400">
              <a:solidFill>
                <a:schemeClr val="bg1"/>
              </a:solidFill>
            </a:endParaRPr>
          </a:p>
          <a:p>
            <a:endParaRPr lang="en-US" sz="1200">
              <a:solidFill>
                <a:schemeClr val="bg1"/>
              </a:solidFill>
            </a:endParaRPr>
          </a:p>
          <a:p>
            <a:r>
              <a:rPr lang="sk-SK" sz="1200">
                <a:solidFill>
                  <a:schemeClr val="bg1"/>
                </a:solidFill>
              </a:rPr>
              <a:t>Skoro polovicu grantov tvorili v roku 2023 príspevky pre organizácie do 10-tisíc eur. Vďaka 32,8 miliónom € bolo podporených viac ako 19 tisíc menších projektov. </a:t>
            </a:r>
          </a:p>
          <a:p>
            <a:r>
              <a:rPr lang="sk-SK" sz="1200">
                <a:solidFill>
                  <a:schemeClr val="bg1"/>
                </a:solidFill>
              </a:rPr>
              <a:t>Daňová asignácia neslúži iba veľkým prijímateľom, ale mechanizmus 2 % je významným nástrojom financovania množstva menších aktivít.</a:t>
            </a:r>
            <a:endParaRPr lang="en-US" sz="1200">
              <a:solidFill>
                <a:schemeClr val="bg1"/>
              </a:solidFill>
            </a:endParaRPr>
          </a:p>
          <a:p>
            <a:endParaRPr lang="en-US" sz="1200">
              <a:solidFill>
                <a:schemeClr val="bg1"/>
              </a:solidFill>
            </a:endParaRPr>
          </a:p>
          <a:p>
            <a:endParaRPr lang="sk-SK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42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BD8FC98-7B1C-BB59-8F21-111B77535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395"/>
            <a:ext cx="12192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FA701EA-E8CA-7FA6-F349-3D9DE2E96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952499"/>
          </a:xfrm>
          <a:prstGeom prst="rect">
            <a:avLst/>
          </a:prstGeom>
          <a:effectLst>
            <a:outerShdw blurRad="1016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0D3B78D-5BE3-4CD3-69D7-190440ACF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2678" y="138790"/>
            <a:ext cx="1766208" cy="1766208"/>
          </a:xfrm>
          <a:prstGeom prst="rect">
            <a:avLst/>
          </a:prstGeom>
          <a:effectLst>
            <a:outerShdw blurRad="190500" dist="508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B33DA69-06D8-F122-C8F0-C0206304675D}"/>
              </a:ext>
            </a:extLst>
          </p:cNvPr>
          <p:cNvSpPr txBox="1"/>
          <p:nvPr/>
        </p:nvSpPr>
        <p:spPr>
          <a:xfrm>
            <a:off x="762000" y="1704975"/>
            <a:ext cx="566385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err="1">
                <a:solidFill>
                  <a:schemeClr val="bg1"/>
                </a:solidFill>
              </a:rPr>
              <a:t>Prehľad</a:t>
            </a:r>
            <a:r>
              <a:rPr lang="cs-CZ" sz="2400" b="1">
                <a:solidFill>
                  <a:schemeClr val="bg1"/>
                </a:solidFill>
              </a:rPr>
              <a:t> </a:t>
            </a:r>
            <a:r>
              <a:rPr lang="cs-CZ" sz="2400" b="1" err="1">
                <a:solidFill>
                  <a:schemeClr val="bg1"/>
                </a:solidFill>
              </a:rPr>
              <a:t>príjmov</a:t>
            </a:r>
            <a:r>
              <a:rPr lang="cs-CZ" sz="2400" b="1">
                <a:solidFill>
                  <a:schemeClr val="bg1"/>
                </a:solidFill>
              </a:rPr>
              <a:t> </a:t>
            </a:r>
            <a:r>
              <a:rPr lang="cs-CZ" sz="2400" b="1" err="1">
                <a:solidFill>
                  <a:schemeClr val="bg1"/>
                </a:solidFill>
              </a:rPr>
              <a:t>nadácií</a:t>
            </a:r>
            <a:r>
              <a:rPr lang="cs-CZ" sz="2400" b="1">
                <a:solidFill>
                  <a:schemeClr val="bg1"/>
                </a:solidFill>
              </a:rPr>
              <a:t> v roku 2023</a:t>
            </a:r>
            <a:endParaRPr lang="en-US" sz="2400" b="1">
              <a:solidFill>
                <a:schemeClr val="bg1"/>
              </a:solidFill>
            </a:endParaRPr>
          </a:p>
          <a:p>
            <a:endParaRPr lang="en-US" sz="1200">
              <a:solidFill>
                <a:schemeClr val="bg1"/>
              </a:solidFill>
            </a:endParaRPr>
          </a:p>
          <a:p>
            <a:endParaRPr lang="cs-SK" sz="2000">
              <a:solidFill>
                <a:schemeClr val="bg1"/>
              </a:solidFill>
            </a:endParaRPr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5338D03B-005F-4775-924D-5E38DC5314A5}"/>
              </a:ext>
            </a:extLst>
          </p:cNvPr>
          <p:cNvSpPr/>
          <p:nvPr/>
        </p:nvSpPr>
        <p:spPr>
          <a:xfrm>
            <a:off x="890627" y="2559074"/>
            <a:ext cx="3192780" cy="1562100"/>
          </a:xfrm>
          <a:prstGeom prst="roundRect">
            <a:avLst/>
          </a:prstGeom>
          <a:solidFill>
            <a:srgbClr val="2F7B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/>
              <a:t>Spolu</a:t>
            </a:r>
            <a:endParaRPr lang="en-US" sz="2800"/>
          </a:p>
          <a:p>
            <a:pPr algn="ctr"/>
            <a:r>
              <a:rPr lang="sk-SK" sz="2800" b="1"/>
              <a:t>15 747 832,82 €</a:t>
            </a:r>
          </a:p>
        </p:txBody>
      </p:sp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B60980FC-2521-4B7A-9F30-55A11C0BC8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5074722"/>
              </p:ext>
            </p:extLst>
          </p:nvPr>
        </p:nvGraphicFramePr>
        <p:xfrm>
          <a:off x="5746393" y="1855854"/>
          <a:ext cx="6705600" cy="4525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Ovál 19">
            <a:extLst>
              <a:ext uri="{FF2B5EF4-FFF2-40B4-BE49-F238E27FC236}">
                <a16:creationId xmlns:a16="http://schemas.microsoft.com/office/drawing/2014/main" id="{463DEBF5-AC7D-41A3-9E6B-599FAF36C550}"/>
              </a:ext>
            </a:extLst>
          </p:cNvPr>
          <p:cNvSpPr/>
          <p:nvPr/>
        </p:nvSpPr>
        <p:spPr>
          <a:xfrm>
            <a:off x="8005723" y="3563764"/>
            <a:ext cx="1699260" cy="1699260"/>
          </a:xfrm>
          <a:prstGeom prst="ellipse">
            <a:avLst/>
          </a:prstGeom>
          <a:solidFill>
            <a:srgbClr val="3FA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/>
          </a:p>
        </p:txBody>
      </p:sp>
      <p:graphicFrame>
        <p:nvGraphicFramePr>
          <p:cNvPr id="3" name="Tabuľka 2">
            <a:extLst>
              <a:ext uri="{FF2B5EF4-FFF2-40B4-BE49-F238E27FC236}">
                <a16:creationId xmlns:a16="http://schemas.microsoft.com/office/drawing/2014/main" id="{1AF04200-1908-4F60-9156-60DEE4D87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730335"/>
              </p:ext>
            </p:extLst>
          </p:nvPr>
        </p:nvGraphicFramePr>
        <p:xfrm>
          <a:off x="1015545" y="4390505"/>
          <a:ext cx="3980661" cy="1745037"/>
        </p:xfrm>
        <a:graphic>
          <a:graphicData uri="http://schemas.openxmlformats.org/drawingml/2006/table">
            <a:tbl>
              <a:tblPr/>
              <a:tblGrid>
                <a:gridCol w="2457198">
                  <a:extLst>
                    <a:ext uri="{9D8B030D-6E8A-4147-A177-3AD203B41FA5}">
                      <a16:colId xmlns:a16="http://schemas.microsoft.com/office/drawing/2014/main" val="618786229"/>
                    </a:ext>
                  </a:extLst>
                </a:gridCol>
                <a:gridCol w="1523463">
                  <a:extLst>
                    <a:ext uri="{9D8B030D-6E8A-4147-A177-3AD203B41FA5}">
                      <a16:colId xmlns:a16="http://schemas.microsoft.com/office/drawing/2014/main" val="8827155"/>
                    </a:ext>
                  </a:extLst>
                </a:gridCol>
              </a:tblGrid>
              <a:tr h="581679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Asignácia z podielu </a:t>
                      </a:r>
                      <a:b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</a:br>
                      <a:r>
                        <a:rPr lang="pl-PL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zaplatenej dane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9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 </a:t>
                      </a:r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762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 </a:t>
                      </a:r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930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,</a:t>
                      </a:r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59 €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918228"/>
                  </a:ext>
                </a:extLst>
              </a:tr>
              <a:tr h="58167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Dary od firiem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5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 </a:t>
                      </a:r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720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 </a:t>
                      </a:r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413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,</a:t>
                      </a:r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06 €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9048015"/>
                  </a:ext>
                </a:extLst>
              </a:tr>
              <a:tr h="58167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Dary z verejnej zbierky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264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 </a:t>
                      </a:r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489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,</a:t>
                      </a:r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17 €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049311"/>
                  </a:ext>
                </a:extLst>
              </a:tr>
            </a:tbl>
          </a:graphicData>
        </a:graphic>
      </p:graphicFrame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A7C85FBE-1866-4AF2-833A-EC0D5D5D7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90383" y="81416"/>
            <a:ext cx="2514600" cy="79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12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BD8FC98-7B1C-BB59-8F21-111B77535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95"/>
            <a:ext cx="12192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FA701EA-E8CA-7FA6-F349-3D9DE2E96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52499"/>
          </a:xfrm>
          <a:prstGeom prst="rect">
            <a:avLst/>
          </a:prstGeom>
          <a:effectLst>
            <a:outerShdw blurRad="1016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0D3B78D-5BE3-4CD3-69D7-190440ACF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868" y="69395"/>
            <a:ext cx="1766208" cy="1766208"/>
          </a:xfrm>
          <a:prstGeom prst="rect">
            <a:avLst/>
          </a:prstGeom>
          <a:effectLst>
            <a:outerShdw blurRad="190500" dist="508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B33DA69-06D8-F122-C8F0-C0206304675D}"/>
              </a:ext>
            </a:extLst>
          </p:cNvPr>
          <p:cNvSpPr txBox="1"/>
          <p:nvPr/>
        </p:nvSpPr>
        <p:spPr>
          <a:xfrm>
            <a:off x="762000" y="1704975"/>
            <a:ext cx="8770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>
                <a:solidFill>
                  <a:schemeClr val="bg1"/>
                </a:solidFill>
              </a:rPr>
              <a:t>Náklady z prostriedkov z asignácie podielu zaplatenej dane</a:t>
            </a:r>
            <a:endParaRPr lang="cs-SK" sz="2000"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1B00FA5E-4192-4185-B4CA-7C8DFD73C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30154" y="81416"/>
            <a:ext cx="2514600" cy="793084"/>
          </a:xfrm>
          <a:prstGeom prst="rect">
            <a:avLst/>
          </a:prstGeom>
        </p:spPr>
      </p:pic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B28AD79A-33B5-445E-B185-835C169D2848}"/>
              </a:ext>
            </a:extLst>
          </p:cNvPr>
          <p:cNvSpPr/>
          <p:nvPr/>
        </p:nvSpPr>
        <p:spPr>
          <a:xfrm>
            <a:off x="886724" y="2601384"/>
            <a:ext cx="3192780" cy="1562100"/>
          </a:xfrm>
          <a:prstGeom prst="roundRect">
            <a:avLst/>
          </a:prstGeom>
          <a:solidFill>
            <a:srgbClr val="2F7B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/>
              <a:t>Spolu</a:t>
            </a:r>
            <a:endParaRPr lang="en-US" sz="2800"/>
          </a:p>
          <a:p>
            <a:pPr algn="ctr"/>
            <a:r>
              <a:rPr lang="sk-SK" sz="2800" b="1"/>
              <a:t>8 725 596,59 €</a:t>
            </a:r>
          </a:p>
        </p:txBody>
      </p:sp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667E03BA-AE14-4261-9A89-4A96437723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6076561"/>
              </p:ext>
            </p:extLst>
          </p:nvPr>
        </p:nvGraphicFramePr>
        <p:xfrm>
          <a:off x="5915660" y="2904384"/>
          <a:ext cx="6870700" cy="3429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Ovál 15">
            <a:extLst>
              <a:ext uri="{FF2B5EF4-FFF2-40B4-BE49-F238E27FC236}">
                <a16:creationId xmlns:a16="http://schemas.microsoft.com/office/drawing/2014/main" id="{D99FE65A-0CF8-4851-9FA4-8177F04105ED}"/>
              </a:ext>
            </a:extLst>
          </p:cNvPr>
          <p:cNvSpPr/>
          <p:nvPr/>
        </p:nvSpPr>
        <p:spPr>
          <a:xfrm>
            <a:off x="8088476" y="3932665"/>
            <a:ext cx="1620410" cy="1620410"/>
          </a:xfrm>
          <a:prstGeom prst="ellipse">
            <a:avLst/>
          </a:prstGeom>
          <a:solidFill>
            <a:srgbClr val="3FA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/>
          </a:p>
        </p:txBody>
      </p:sp>
      <p:graphicFrame>
        <p:nvGraphicFramePr>
          <p:cNvPr id="21" name="Tabuľka 20">
            <a:extLst>
              <a:ext uri="{FF2B5EF4-FFF2-40B4-BE49-F238E27FC236}">
                <a16:creationId xmlns:a16="http://schemas.microsoft.com/office/drawing/2014/main" id="{023F2D54-EED7-49A2-8024-F00006126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999448"/>
              </p:ext>
            </p:extLst>
          </p:nvPr>
        </p:nvGraphicFramePr>
        <p:xfrm>
          <a:off x="963323" y="4517213"/>
          <a:ext cx="3702945" cy="1751703"/>
        </p:xfrm>
        <a:graphic>
          <a:graphicData uri="http://schemas.openxmlformats.org/drawingml/2006/table">
            <a:tbl>
              <a:tblPr/>
              <a:tblGrid>
                <a:gridCol w="2285769">
                  <a:extLst>
                    <a:ext uri="{9D8B030D-6E8A-4147-A177-3AD203B41FA5}">
                      <a16:colId xmlns:a16="http://schemas.microsoft.com/office/drawing/2014/main" val="618786229"/>
                    </a:ext>
                  </a:extLst>
                </a:gridCol>
                <a:gridCol w="1417176">
                  <a:extLst>
                    <a:ext uri="{9D8B030D-6E8A-4147-A177-3AD203B41FA5}">
                      <a16:colId xmlns:a16="http://schemas.microsoft.com/office/drawing/2014/main" val="8827155"/>
                    </a:ext>
                  </a:extLst>
                </a:gridCol>
              </a:tblGrid>
              <a:tr h="58390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Použité na verejnoprospešný účel v grantových programoch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8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 </a:t>
                      </a:r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374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 </a:t>
                      </a:r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908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,</a:t>
                      </a:r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19 €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918228"/>
                  </a:ext>
                </a:extLst>
              </a:tr>
              <a:tr h="583901"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Administratívne náklady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347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 </a:t>
                      </a:r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041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,</a:t>
                      </a:r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83 €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9048015"/>
                  </a:ext>
                </a:extLst>
              </a:tr>
              <a:tr h="583901"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Komunikačné náklady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3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 </a:t>
                      </a:r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646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,</a:t>
                      </a:r>
                      <a:r>
                        <a:rPr lang="sk-SK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58 €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049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9210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BD8FC98-7B1C-BB59-8F21-111B77535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FA701EA-E8CA-7FA6-F349-3D9DE2E96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52499"/>
          </a:xfrm>
          <a:prstGeom prst="rect">
            <a:avLst/>
          </a:prstGeom>
          <a:effectLst>
            <a:outerShdw blurRad="1016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0D3B78D-5BE3-4CD3-69D7-190440ACF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363" y="69395"/>
            <a:ext cx="1766208" cy="1766208"/>
          </a:xfrm>
          <a:prstGeom prst="rect">
            <a:avLst/>
          </a:prstGeom>
          <a:effectLst>
            <a:outerShdw blurRad="190500" dist="508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B33DA69-06D8-F122-C8F0-C0206304675D}"/>
              </a:ext>
            </a:extLst>
          </p:cNvPr>
          <p:cNvSpPr txBox="1"/>
          <p:nvPr/>
        </p:nvSpPr>
        <p:spPr>
          <a:xfrm>
            <a:off x="762000" y="1704975"/>
            <a:ext cx="7562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>
                <a:solidFill>
                  <a:schemeClr val="bg1"/>
                </a:solidFill>
              </a:rPr>
              <a:t>3 dobré správy na záver</a:t>
            </a:r>
            <a:endParaRPr lang="cs-SK" sz="2000"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D6CD28DA-F7DB-4584-AE60-540A3EE8A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20256" y="80541"/>
            <a:ext cx="2514600" cy="793084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BC13D1B5-B856-49B3-8530-96F199B1378E}"/>
              </a:ext>
            </a:extLst>
          </p:cNvPr>
          <p:cNvGrpSpPr/>
          <p:nvPr/>
        </p:nvGrpSpPr>
        <p:grpSpPr>
          <a:xfrm>
            <a:off x="4729964" y="1402795"/>
            <a:ext cx="2693596" cy="2693898"/>
            <a:chOff x="951363" y="469414"/>
            <a:chExt cx="2701861" cy="2702165"/>
          </a:xfrm>
        </p:grpSpPr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DFB408F1-C296-4C5B-8FD5-950BE7105FD9}"/>
                </a:ext>
              </a:extLst>
            </p:cNvPr>
            <p:cNvSpPr/>
            <p:nvPr/>
          </p:nvSpPr>
          <p:spPr>
            <a:xfrm>
              <a:off x="951363" y="469414"/>
              <a:ext cx="2701861" cy="2702165"/>
            </a:xfrm>
            <a:prstGeom prst="ellipse">
              <a:avLst/>
            </a:prstGeom>
            <a:solidFill>
              <a:srgbClr val="2F7B27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ál 4">
              <a:extLst>
                <a:ext uri="{FF2B5EF4-FFF2-40B4-BE49-F238E27FC236}">
                  <a16:creationId xmlns:a16="http://schemas.microsoft.com/office/drawing/2014/main" id="{60E84044-73AF-42B1-BB5A-6233F235CCC4}"/>
                </a:ext>
              </a:extLst>
            </p:cNvPr>
            <p:cNvSpPr txBox="1"/>
            <p:nvPr/>
          </p:nvSpPr>
          <p:spPr>
            <a:xfrm>
              <a:off x="1347041" y="865137"/>
              <a:ext cx="1910505" cy="19107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/>
              <a:r>
                <a:rPr lang="sk-SK"/>
                <a:t>Firmy nielen asignujú, ale aj darujú – 36 %      z príjmov v roku 2023 pochádza     z darov. </a:t>
              </a:r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5F0A5774-6B02-4FB2-858B-AC8C78AAB550}"/>
              </a:ext>
            </a:extLst>
          </p:cNvPr>
          <p:cNvGrpSpPr/>
          <p:nvPr/>
        </p:nvGrpSpPr>
        <p:grpSpPr>
          <a:xfrm>
            <a:off x="7125263" y="3084644"/>
            <a:ext cx="2693596" cy="2693898"/>
            <a:chOff x="951363" y="469414"/>
            <a:chExt cx="2701861" cy="2702165"/>
          </a:xfrm>
          <a:solidFill>
            <a:srgbClr val="92D050"/>
          </a:solidFill>
        </p:grpSpPr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8EB728B5-104E-45CB-B7EE-7CBDA3DF8396}"/>
                </a:ext>
              </a:extLst>
            </p:cNvPr>
            <p:cNvSpPr/>
            <p:nvPr/>
          </p:nvSpPr>
          <p:spPr>
            <a:xfrm>
              <a:off x="951363" y="469414"/>
              <a:ext cx="2701861" cy="2702165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ál 4">
              <a:extLst>
                <a:ext uri="{FF2B5EF4-FFF2-40B4-BE49-F238E27FC236}">
                  <a16:creationId xmlns:a16="http://schemas.microsoft.com/office/drawing/2014/main" id="{688F0E1E-C44D-42F6-9B46-6C03CBB71D6F}"/>
                </a:ext>
              </a:extLst>
            </p:cNvPr>
            <p:cNvSpPr txBox="1"/>
            <p:nvPr/>
          </p:nvSpPr>
          <p:spPr>
            <a:xfrm>
              <a:off x="1347041" y="865137"/>
              <a:ext cx="1910505" cy="19107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/>
              <a:r>
                <a:rPr lang="sk-SK"/>
                <a:t>96 % z prijatej asignácie bolo použitých na verejnoprospešný účel v grantových programoch. </a:t>
              </a:r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5FE564B8-68FA-48B0-A2AA-D85A0C902502}"/>
              </a:ext>
            </a:extLst>
          </p:cNvPr>
          <p:cNvGrpSpPr/>
          <p:nvPr/>
        </p:nvGrpSpPr>
        <p:grpSpPr>
          <a:xfrm>
            <a:off x="2373141" y="3619892"/>
            <a:ext cx="3109731" cy="2856185"/>
            <a:chOff x="951363" y="469414"/>
            <a:chExt cx="2701861" cy="2702165"/>
          </a:xfrm>
          <a:solidFill>
            <a:srgbClr val="28E763"/>
          </a:solidFill>
        </p:grpSpPr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EC97AD69-A267-4688-8A77-8CD996856B58}"/>
                </a:ext>
              </a:extLst>
            </p:cNvPr>
            <p:cNvSpPr/>
            <p:nvPr/>
          </p:nvSpPr>
          <p:spPr>
            <a:xfrm>
              <a:off x="951363" y="469414"/>
              <a:ext cx="2701861" cy="2702165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Ovál 4">
              <a:extLst>
                <a:ext uri="{FF2B5EF4-FFF2-40B4-BE49-F238E27FC236}">
                  <a16:creationId xmlns:a16="http://schemas.microsoft.com/office/drawing/2014/main" id="{9712CB8C-EB88-426F-8DCB-9FA65C365383}"/>
                </a:ext>
              </a:extLst>
            </p:cNvPr>
            <p:cNvSpPr txBox="1"/>
            <p:nvPr/>
          </p:nvSpPr>
          <p:spPr>
            <a:xfrm>
              <a:off x="1347041" y="865137"/>
              <a:ext cx="1910505" cy="19107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/>
              <a:r>
                <a:rPr lang="sk-SK"/>
                <a:t>Členovia ASFIN podporili 1 731 verejnoprospešných projektov na celkom území Slovenska.</a:t>
              </a:r>
            </a:p>
          </p:txBody>
        </p:sp>
      </p:grpSp>
      <p:sp>
        <p:nvSpPr>
          <p:cNvPr id="22" name="Ovál 21">
            <a:extLst>
              <a:ext uri="{FF2B5EF4-FFF2-40B4-BE49-F238E27FC236}">
                <a16:creationId xmlns:a16="http://schemas.microsoft.com/office/drawing/2014/main" id="{2D07F623-60AB-4691-9586-B4A4A3DFB204}"/>
              </a:ext>
            </a:extLst>
          </p:cNvPr>
          <p:cNvSpPr/>
          <p:nvPr/>
        </p:nvSpPr>
        <p:spPr>
          <a:xfrm>
            <a:off x="9207620" y="2600273"/>
            <a:ext cx="327236" cy="327377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4900445"/>
              <a:satOff val="-20388"/>
              <a:lumOff val="4804"/>
              <a:alphaOff val="0"/>
            </a:schemeClr>
          </a:fillRef>
          <a:effectRef idx="3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2202D10B-99E3-4AD9-80C5-CFC4FE283AC3}"/>
              </a:ext>
            </a:extLst>
          </p:cNvPr>
          <p:cNvSpPr/>
          <p:nvPr/>
        </p:nvSpPr>
        <p:spPr>
          <a:xfrm>
            <a:off x="4808560" y="2737130"/>
            <a:ext cx="237276" cy="23728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7700699"/>
              <a:satOff val="-32039"/>
              <a:lumOff val="7549"/>
              <a:alphaOff val="0"/>
            </a:schemeClr>
          </a:fillRef>
          <a:effectRef idx="3">
            <a:schemeClr val="accent4">
              <a:hueOff val="7700699"/>
              <a:satOff val="-32039"/>
              <a:lumOff val="7549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4F50ACEF-C7B8-4D52-9405-49546022F789}"/>
              </a:ext>
            </a:extLst>
          </p:cNvPr>
          <p:cNvSpPr/>
          <p:nvPr/>
        </p:nvSpPr>
        <p:spPr>
          <a:xfrm>
            <a:off x="9917865" y="5010488"/>
            <a:ext cx="237276" cy="23728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9800891"/>
              <a:satOff val="-40777"/>
              <a:lumOff val="9608"/>
              <a:alphaOff val="0"/>
            </a:schemeClr>
          </a:fillRef>
          <a:effectRef idx="3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1BED06A8-7E7C-4F28-854F-C3004E463B3F}"/>
              </a:ext>
            </a:extLst>
          </p:cNvPr>
          <p:cNvSpPr/>
          <p:nvPr/>
        </p:nvSpPr>
        <p:spPr>
          <a:xfrm>
            <a:off x="5706732" y="6051227"/>
            <a:ext cx="327236" cy="327377"/>
          </a:xfrm>
          <a:prstGeom prst="ellipse">
            <a:avLst/>
          </a:prstGeom>
          <a:solidFill>
            <a:srgbClr val="3FA535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4900445"/>
              <a:satOff val="-20388"/>
              <a:lumOff val="4804"/>
              <a:alphaOff val="0"/>
            </a:schemeClr>
          </a:fillRef>
          <a:effectRef idx="3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673760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350ec40-44e0-43a9-af71-a5261fc7e04a" xsi:nil="true"/>
    <lcf76f155ced4ddcb4097134ff3c332f xmlns="25e5d288-dfea-4670-9078-8ab42620b28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BFECCD8655CEC43B5515BA5EB5D86D4" ma:contentTypeVersion="15" ma:contentTypeDescription="Umožňuje vytvoriť nový dokument." ma:contentTypeScope="" ma:versionID="c5c790fb0f3d9005cb8224db75d110e0">
  <xsd:schema xmlns:xsd="http://www.w3.org/2001/XMLSchema" xmlns:xs="http://www.w3.org/2001/XMLSchema" xmlns:p="http://schemas.microsoft.com/office/2006/metadata/properties" xmlns:ns2="25e5d288-dfea-4670-9078-8ab42620b289" xmlns:ns3="1350ec40-44e0-43a9-af71-a5261fc7e04a" targetNamespace="http://schemas.microsoft.com/office/2006/metadata/properties" ma:root="true" ma:fieldsID="6fdfeb8a7ab33efc16d3ac481ce451ef" ns2:_="" ns3:_="">
    <xsd:import namespace="25e5d288-dfea-4670-9078-8ab42620b289"/>
    <xsd:import namespace="1350ec40-44e0-43a9-af71-a5261fc7e0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e5d288-dfea-4670-9078-8ab42620b2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a" ma:readOnly="false" ma:fieldId="{5cf76f15-5ced-4ddc-b409-7134ff3c332f}" ma:taxonomyMulti="true" ma:sspId="3253ecd9-b5fa-4991-934b-d9b7230e6b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50ec40-44e0-43a9-af71-a5261fc7e04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93f05f7-3b39-4690-8462-86aaadce9c68}" ma:internalName="TaxCatchAll" ma:showField="CatchAllData" ma:web="1350ec40-44e0-43a9-af71-a5261fc7e0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08FFC0-6F71-49A5-93E1-4C5621B67321}">
  <ds:schemaRefs>
    <ds:schemaRef ds:uri="1350ec40-44e0-43a9-af71-a5261fc7e04a"/>
    <ds:schemaRef ds:uri="25e5d288-dfea-4670-9078-8ab42620b2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E4C6107-ECF8-43FF-8D14-A7FBD5464583}">
  <ds:schemaRefs>
    <ds:schemaRef ds:uri="1350ec40-44e0-43a9-af71-a5261fc7e04a"/>
    <ds:schemaRef ds:uri="25e5d288-dfea-4670-9078-8ab42620b2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610F831-B19F-44AC-9F5F-1AA116620F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TM03457475[[fn=Rám]]</Template>
  <TotalTime>0</TotalTime>
  <Words>457</Words>
  <Application>Microsoft Office PowerPoint</Application>
  <PresentationFormat>Širokouhlá</PresentationFormat>
  <Paragraphs>65</Paragraphs>
  <Slides>9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4" baseType="lpstr">
      <vt:lpstr>Aptos Narrow</vt:lpstr>
      <vt:lpstr>Calibri</vt:lpstr>
      <vt:lpstr>Calibri Light</vt:lpstr>
      <vt:lpstr>Myriad Pro</vt:lpstr>
      <vt:lpstr>Retrospect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Radana Descikova</cp:lastModifiedBy>
  <cp:revision>3</cp:revision>
  <dcterms:created xsi:type="dcterms:W3CDTF">2023-11-28T09:45:00Z</dcterms:created>
  <dcterms:modified xsi:type="dcterms:W3CDTF">2024-06-18T07:29:42Z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0x01010029B73682E92801459FC9BF90DD585240</vt:lpwstr>
  </property>
  <property fmtid="{D5CDD505-2E9C-101B-9397-08002B2CF9AE}" pid="3" name="MediaServiceImageTags">
    <vt:lpwstr/>
  </property>
</Properties>
</file>